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358" r:id="rId2"/>
    <p:sldId id="359" r:id="rId3"/>
    <p:sldId id="357" r:id="rId4"/>
    <p:sldId id="258" r:id="rId5"/>
    <p:sldId id="261" r:id="rId6"/>
    <p:sldId id="262" r:id="rId7"/>
    <p:sldId id="264" r:id="rId8"/>
    <p:sldId id="443" r:id="rId9"/>
    <p:sldId id="35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1" r:id="rId20"/>
    <p:sldId id="375" r:id="rId21"/>
    <p:sldId id="372" r:id="rId22"/>
    <p:sldId id="373" r:id="rId23"/>
    <p:sldId id="376" r:id="rId24"/>
    <p:sldId id="377" r:id="rId25"/>
    <p:sldId id="378" r:id="rId26"/>
    <p:sldId id="397" r:id="rId27"/>
    <p:sldId id="379" r:id="rId28"/>
    <p:sldId id="381" r:id="rId29"/>
    <p:sldId id="382" r:id="rId30"/>
    <p:sldId id="383" r:id="rId31"/>
    <p:sldId id="384" r:id="rId32"/>
    <p:sldId id="389" r:id="rId33"/>
    <p:sldId id="385" r:id="rId34"/>
    <p:sldId id="386" r:id="rId35"/>
    <p:sldId id="388" r:id="rId36"/>
    <p:sldId id="390" r:id="rId37"/>
    <p:sldId id="392" r:id="rId38"/>
    <p:sldId id="394" r:id="rId39"/>
    <p:sldId id="395" r:id="rId40"/>
    <p:sldId id="396" r:id="rId41"/>
    <p:sldId id="398" r:id="rId42"/>
    <p:sldId id="399" r:id="rId43"/>
    <p:sldId id="400" r:id="rId44"/>
    <p:sldId id="265" r:id="rId45"/>
    <p:sldId id="380" r:id="rId46"/>
    <p:sldId id="401" r:id="rId47"/>
    <p:sldId id="403" r:id="rId48"/>
    <p:sldId id="370" r:id="rId49"/>
    <p:sldId id="404" r:id="rId50"/>
    <p:sldId id="405" r:id="rId51"/>
    <p:sldId id="407" r:id="rId52"/>
    <p:sldId id="408" r:id="rId53"/>
    <p:sldId id="409" r:id="rId54"/>
    <p:sldId id="410" r:id="rId55"/>
    <p:sldId id="411" r:id="rId56"/>
    <p:sldId id="412" r:id="rId57"/>
    <p:sldId id="415" r:id="rId58"/>
    <p:sldId id="416" r:id="rId59"/>
    <p:sldId id="419" r:id="rId60"/>
    <p:sldId id="417" r:id="rId61"/>
    <p:sldId id="374" r:id="rId62"/>
    <p:sldId id="418" r:id="rId63"/>
    <p:sldId id="263" r:id="rId64"/>
    <p:sldId id="351" r:id="rId65"/>
    <p:sldId id="445" r:id="rId66"/>
    <p:sldId id="391" r:id="rId67"/>
    <p:sldId id="360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9387A7-5474-4CB4-B48F-D1C0F0359776}" type="doc">
      <dgm:prSet loTypeId="urn:microsoft.com/office/officeart/2005/8/layout/vProcess5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2ABFC14-99A8-4D44-8D4E-E937483F0E48}">
      <dgm:prSet/>
      <dgm:spPr/>
      <dgm:t>
        <a:bodyPr/>
        <a:lstStyle/>
        <a:p>
          <a:r>
            <a:rPr lang="en-US" dirty="0"/>
            <a:t>For general program information, visit www.rotary.org/fellowships. </a:t>
          </a:r>
        </a:p>
      </dgm:t>
    </dgm:pt>
    <dgm:pt modelId="{B921D6C8-EF99-4D54-8598-6D61EEFD5F2F}" type="parTrans" cxnId="{A0341DE7-ABDA-4053-9C94-9BAB43A977E3}">
      <dgm:prSet/>
      <dgm:spPr/>
      <dgm:t>
        <a:bodyPr/>
        <a:lstStyle/>
        <a:p>
          <a:endParaRPr lang="en-US"/>
        </a:p>
      </dgm:t>
    </dgm:pt>
    <dgm:pt modelId="{29F96BB4-9C9C-4C02-99DA-5B782EAD5623}" type="sibTrans" cxnId="{A0341DE7-ABDA-4053-9C94-9BAB43A977E3}">
      <dgm:prSet/>
      <dgm:spPr/>
      <dgm:t>
        <a:bodyPr/>
        <a:lstStyle/>
        <a:p>
          <a:endParaRPr lang="en-US"/>
        </a:p>
      </dgm:t>
    </dgm:pt>
    <dgm:pt modelId="{A7350303-8257-4EAF-9249-65CC5951AAAF}">
      <dgm:prSet/>
      <dgm:spPr/>
      <dgm:t>
        <a:bodyPr/>
        <a:lstStyle/>
        <a:p>
          <a:r>
            <a:rPr lang="en-US" dirty="0"/>
            <a:t>Here you’ll find the following:</a:t>
          </a:r>
        </a:p>
      </dgm:t>
    </dgm:pt>
    <dgm:pt modelId="{E8818893-A317-4936-B203-34717527B362}" type="parTrans" cxnId="{5D4399D7-806C-4331-B5F0-425F8A71909A}">
      <dgm:prSet/>
      <dgm:spPr/>
      <dgm:t>
        <a:bodyPr/>
        <a:lstStyle/>
        <a:p>
          <a:endParaRPr lang="en-US"/>
        </a:p>
      </dgm:t>
    </dgm:pt>
    <dgm:pt modelId="{A00BC195-109E-482E-B63C-D535803301F1}" type="sibTrans" cxnId="{5D4399D7-806C-4331-B5F0-425F8A71909A}">
      <dgm:prSet/>
      <dgm:spPr/>
      <dgm:t>
        <a:bodyPr/>
        <a:lstStyle/>
        <a:p>
          <a:endParaRPr lang="en-US"/>
        </a:p>
      </dgm:t>
    </dgm:pt>
    <dgm:pt modelId="{B56F39C6-B0B0-464D-9F2B-B2CD13B0B365}">
      <dgm:prSet/>
      <dgm:spPr/>
      <dgm:t>
        <a:bodyPr/>
        <a:lstStyle/>
        <a:p>
          <a:r>
            <a:rPr lang="en-US" dirty="0"/>
            <a:t>Rotary Fellowships Flier</a:t>
          </a:r>
        </a:p>
      </dgm:t>
    </dgm:pt>
    <dgm:pt modelId="{9EA226F7-A193-4734-967C-648AA4A7D6DB}" type="parTrans" cxnId="{83F87CBA-5ECD-46B7-B022-35E67C72652F}">
      <dgm:prSet/>
      <dgm:spPr/>
      <dgm:t>
        <a:bodyPr/>
        <a:lstStyle/>
        <a:p>
          <a:endParaRPr lang="en-US"/>
        </a:p>
      </dgm:t>
    </dgm:pt>
    <dgm:pt modelId="{5B6C1401-CB9C-490B-A90F-255571F5FB94}" type="sibTrans" cxnId="{83F87CBA-5ECD-46B7-B022-35E67C72652F}">
      <dgm:prSet/>
      <dgm:spPr/>
      <dgm:t>
        <a:bodyPr/>
        <a:lstStyle/>
        <a:p>
          <a:endParaRPr lang="en-US"/>
        </a:p>
      </dgm:t>
    </dgm:pt>
    <dgm:pt modelId="{2B292615-236F-4AD1-9498-87836B0583B2}">
      <dgm:prSet/>
      <dgm:spPr/>
      <dgm:t>
        <a:bodyPr/>
        <a:lstStyle/>
        <a:p>
          <a:r>
            <a:rPr lang="en-US" dirty="0"/>
            <a:t>Rotary Fellowships Application Form</a:t>
          </a:r>
        </a:p>
      </dgm:t>
    </dgm:pt>
    <dgm:pt modelId="{206BE1F2-F403-4D3E-B1A9-7B5130777F87}" type="parTrans" cxnId="{3058EBB2-FCAF-471A-893A-0874CC50DB6B}">
      <dgm:prSet/>
      <dgm:spPr/>
      <dgm:t>
        <a:bodyPr/>
        <a:lstStyle/>
        <a:p>
          <a:endParaRPr lang="en-US"/>
        </a:p>
      </dgm:t>
    </dgm:pt>
    <dgm:pt modelId="{11585B90-3ED5-4C35-9968-D1790C3DCD93}" type="sibTrans" cxnId="{3058EBB2-FCAF-471A-893A-0874CC50DB6B}">
      <dgm:prSet/>
      <dgm:spPr/>
      <dgm:t>
        <a:bodyPr/>
        <a:lstStyle/>
        <a:p>
          <a:endParaRPr lang="en-US"/>
        </a:p>
      </dgm:t>
    </dgm:pt>
    <dgm:pt modelId="{28EF4F20-312B-422B-89E6-8A8EFE0667FD}" type="pres">
      <dgm:prSet presAssocID="{299387A7-5474-4CB4-B48F-D1C0F0359776}" presName="outerComposite" presStyleCnt="0">
        <dgm:presLayoutVars>
          <dgm:chMax val="5"/>
          <dgm:dir/>
          <dgm:resizeHandles val="exact"/>
        </dgm:presLayoutVars>
      </dgm:prSet>
      <dgm:spPr/>
    </dgm:pt>
    <dgm:pt modelId="{FE872A04-5CC2-48A9-9656-D2B9DAC0D92F}" type="pres">
      <dgm:prSet presAssocID="{299387A7-5474-4CB4-B48F-D1C0F0359776}" presName="dummyMaxCanvas" presStyleCnt="0">
        <dgm:presLayoutVars/>
      </dgm:prSet>
      <dgm:spPr/>
    </dgm:pt>
    <dgm:pt modelId="{4C8245F8-F0BA-4ECE-9042-151F362106EF}" type="pres">
      <dgm:prSet presAssocID="{299387A7-5474-4CB4-B48F-D1C0F0359776}" presName="FourNodes_1" presStyleLbl="node1" presStyleIdx="0" presStyleCnt="4">
        <dgm:presLayoutVars>
          <dgm:bulletEnabled val="1"/>
        </dgm:presLayoutVars>
      </dgm:prSet>
      <dgm:spPr/>
    </dgm:pt>
    <dgm:pt modelId="{3CA1B003-0333-40A1-8ED6-38B2FCEDFE6A}" type="pres">
      <dgm:prSet presAssocID="{299387A7-5474-4CB4-B48F-D1C0F0359776}" presName="FourNodes_2" presStyleLbl="node1" presStyleIdx="1" presStyleCnt="4">
        <dgm:presLayoutVars>
          <dgm:bulletEnabled val="1"/>
        </dgm:presLayoutVars>
      </dgm:prSet>
      <dgm:spPr/>
    </dgm:pt>
    <dgm:pt modelId="{98F7A268-3123-4EEC-BE97-D236B5982B94}" type="pres">
      <dgm:prSet presAssocID="{299387A7-5474-4CB4-B48F-D1C0F0359776}" presName="FourNodes_3" presStyleLbl="node1" presStyleIdx="2" presStyleCnt="4">
        <dgm:presLayoutVars>
          <dgm:bulletEnabled val="1"/>
        </dgm:presLayoutVars>
      </dgm:prSet>
      <dgm:spPr/>
    </dgm:pt>
    <dgm:pt modelId="{C7D834D2-E16A-4662-A6E0-480EA7ECF78E}" type="pres">
      <dgm:prSet presAssocID="{299387A7-5474-4CB4-B48F-D1C0F0359776}" presName="FourNodes_4" presStyleLbl="node1" presStyleIdx="3" presStyleCnt="4">
        <dgm:presLayoutVars>
          <dgm:bulletEnabled val="1"/>
        </dgm:presLayoutVars>
      </dgm:prSet>
      <dgm:spPr/>
    </dgm:pt>
    <dgm:pt modelId="{D838020D-6D53-4F84-ACA6-FD140AA9CFD8}" type="pres">
      <dgm:prSet presAssocID="{299387A7-5474-4CB4-B48F-D1C0F0359776}" presName="FourConn_1-2" presStyleLbl="fgAccFollowNode1" presStyleIdx="0" presStyleCnt="3">
        <dgm:presLayoutVars>
          <dgm:bulletEnabled val="1"/>
        </dgm:presLayoutVars>
      </dgm:prSet>
      <dgm:spPr/>
    </dgm:pt>
    <dgm:pt modelId="{B6AECDF7-9E04-44A4-AEF2-02CFDE83190F}" type="pres">
      <dgm:prSet presAssocID="{299387A7-5474-4CB4-B48F-D1C0F0359776}" presName="FourConn_2-3" presStyleLbl="fgAccFollowNode1" presStyleIdx="1" presStyleCnt="3">
        <dgm:presLayoutVars>
          <dgm:bulletEnabled val="1"/>
        </dgm:presLayoutVars>
      </dgm:prSet>
      <dgm:spPr/>
    </dgm:pt>
    <dgm:pt modelId="{5E8114CA-9D3B-444A-A3A3-2A04287B06B2}" type="pres">
      <dgm:prSet presAssocID="{299387A7-5474-4CB4-B48F-D1C0F0359776}" presName="FourConn_3-4" presStyleLbl="fgAccFollowNode1" presStyleIdx="2" presStyleCnt="3">
        <dgm:presLayoutVars>
          <dgm:bulletEnabled val="1"/>
        </dgm:presLayoutVars>
      </dgm:prSet>
      <dgm:spPr/>
    </dgm:pt>
    <dgm:pt modelId="{EE527DC7-BFA0-4577-8164-052DE4E63B17}" type="pres">
      <dgm:prSet presAssocID="{299387A7-5474-4CB4-B48F-D1C0F0359776}" presName="FourNodes_1_text" presStyleLbl="node1" presStyleIdx="3" presStyleCnt="4">
        <dgm:presLayoutVars>
          <dgm:bulletEnabled val="1"/>
        </dgm:presLayoutVars>
      </dgm:prSet>
      <dgm:spPr/>
    </dgm:pt>
    <dgm:pt modelId="{2DC5209C-AAA1-4063-B64F-757F85A27E9B}" type="pres">
      <dgm:prSet presAssocID="{299387A7-5474-4CB4-B48F-D1C0F0359776}" presName="FourNodes_2_text" presStyleLbl="node1" presStyleIdx="3" presStyleCnt="4">
        <dgm:presLayoutVars>
          <dgm:bulletEnabled val="1"/>
        </dgm:presLayoutVars>
      </dgm:prSet>
      <dgm:spPr/>
    </dgm:pt>
    <dgm:pt modelId="{BA60C287-431A-46D1-8791-19B9CAF0685F}" type="pres">
      <dgm:prSet presAssocID="{299387A7-5474-4CB4-B48F-D1C0F0359776}" presName="FourNodes_3_text" presStyleLbl="node1" presStyleIdx="3" presStyleCnt="4">
        <dgm:presLayoutVars>
          <dgm:bulletEnabled val="1"/>
        </dgm:presLayoutVars>
      </dgm:prSet>
      <dgm:spPr/>
    </dgm:pt>
    <dgm:pt modelId="{15D8047A-E3A5-43F8-9FD6-D8FD7A0619F3}" type="pres">
      <dgm:prSet presAssocID="{299387A7-5474-4CB4-B48F-D1C0F035977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8619315-350B-4240-B00E-0E0C97BFEC51}" type="presOf" srcId="{29F96BB4-9C9C-4C02-99DA-5B782EAD5623}" destId="{D838020D-6D53-4F84-ACA6-FD140AA9CFD8}" srcOrd="0" destOrd="0" presId="urn:microsoft.com/office/officeart/2005/8/layout/vProcess5"/>
    <dgm:cxn modelId="{E6EC8F2B-72F3-46F6-87D3-1B6BA2E57000}" type="presOf" srcId="{2B292615-236F-4AD1-9498-87836B0583B2}" destId="{15D8047A-E3A5-43F8-9FD6-D8FD7A0619F3}" srcOrd="1" destOrd="0" presId="urn:microsoft.com/office/officeart/2005/8/layout/vProcess5"/>
    <dgm:cxn modelId="{FE553F2E-D3A8-4C2B-BC4D-0D0FA8BC769B}" type="presOf" srcId="{2B292615-236F-4AD1-9498-87836B0583B2}" destId="{C7D834D2-E16A-4662-A6E0-480EA7ECF78E}" srcOrd="0" destOrd="0" presId="urn:microsoft.com/office/officeart/2005/8/layout/vProcess5"/>
    <dgm:cxn modelId="{F4D4CD3A-A778-415D-A286-67B98806FFE5}" type="presOf" srcId="{A00BC195-109E-482E-B63C-D535803301F1}" destId="{B6AECDF7-9E04-44A4-AEF2-02CFDE83190F}" srcOrd="0" destOrd="0" presId="urn:microsoft.com/office/officeart/2005/8/layout/vProcess5"/>
    <dgm:cxn modelId="{C56E0E5D-C553-407C-BC03-9BC13A85FD91}" type="presOf" srcId="{299387A7-5474-4CB4-B48F-D1C0F0359776}" destId="{28EF4F20-312B-422B-89E6-8A8EFE0667FD}" srcOrd="0" destOrd="0" presId="urn:microsoft.com/office/officeart/2005/8/layout/vProcess5"/>
    <dgm:cxn modelId="{C201177C-EDF6-46F9-A95E-0025263B7FDC}" type="presOf" srcId="{B56F39C6-B0B0-464D-9F2B-B2CD13B0B365}" destId="{BA60C287-431A-46D1-8791-19B9CAF0685F}" srcOrd="1" destOrd="0" presId="urn:microsoft.com/office/officeart/2005/8/layout/vProcess5"/>
    <dgm:cxn modelId="{7102FA85-6DE3-4DF5-81C3-3A81040A2E80}" type="presOf" srcId="{B56F39C6-B0B0-464D-9F2B-B2CD13B0B365}" destId="{98F7A268-3123-4EEC-BE97-D236B5982B94}" srcOrd="0" destOrd="0" presId="urn:microsoft.com/office/officeart/2005/8/layout/vProcess5"/>
    <dgm:cxn modelId="{F0076389-C17F-4574-B90B-C859F6185206}" type="presOf" srcId="{22ABFC14-99A8-4D44-8D4E-E937483F0E48}" destId="{4C8245F8-F0BA-4ECE-9042-151F362106EF}" srcOrd="0" destOrd="0" presId="urn:microsoft.com/office/officeart/2005/8/layout/vProcess5"/>
    <dgm:cxn modelId="{7C99149B-FD4F-4B6D-9FAA-9ECC4FA190A4}" type="presOf" srcId="{22ABFC14-99A8-4D44-8D4E-E937483F0E48}" destId="{EE527DC7-BFA0-4577-8164-052DE4E63B17}" srcOrd="1" destOrd="0" presId="urn:microsoft.com/office/officeart/2005/8/layout/vProcess5"/>
    <dgm:cxn modelId="{FB6A05A2-2302-48D8-BC10-2863D5DE1328}" type="presOf" srcId="{A7350303-8257-4EAF-9249-65CC5951AAAF}" destId="{2DC5209C-AAA1-4063-B64F-757F85A27E9B}" srcOrd="1" destOrd="0" presId="urn:microsoft.com/office/officeart/2005/8/layout/vProcess5"/>
    <dgm:cxn modelId="{3058EBB2-FCAF-471A-893A-0874CC50DB6B}" srcId="{299387A7-5474-4CB4-B48F-D1C0F0359776}" destId="{2B292615-236F-4AD1-9498-87836B0583B2}" srcOrd="3" destOrd="0" parTransId="{206BE1F2-F403-4D3E-B1A9-7B5130777F87}" sibTransId="{11585B90-3ED5-4C35-9968-D1790C3DCD93}"/>
    <dgm:cxn modelId="{83F87CBA-5ECD-46B7-B022-35E67C72652F}" srcId="{299387A7-5474-4CB4-B48F-D1C0F0359776}" destId="{B56F39C6-B0B0-464D-9F2B-B2CD13B0B365}" srcOrd="2" destOrd="0" parTransId="{9EA226F7-A193-4734-967C-648AA4A7D6DB}" sibTransId="{5B6C1401-CB9C-490B-A90F-255571F5FB94}"/>
    <dgm:cxn modelId="{3568BCCE-5FDB-491A-8A4F-5F10C18A0BF4}" type="presOf" srcId="{A7350303-8257-4EAF-9249-65CC5951AAAF}" destId="{3CA1B003-0333-40A1-8ED6-38B2FCEDFE6A}" srcOrd="0" destOrd="0" presId="urn:microsoft.com/office/officeart/2005/8/layout/vProcess5"/>
    <dgm:cxn modelId="{5D4399D7-806C-4331-B5F0-425F8A71909A}" srcId="{299387A7-5474-4CB4-B48F-D1C0F0359776}" destId="{A7350303-8257-4EAF-9249-65CC5951AAAF}" srcOrd="1" destOrd="0" parTransId="{E8818893-A317-4936-B203-34717527B362}" sibTransId="{A00BC195-109E-482E-B63C-D535803301F1}"/>
    <dgm:cxn modelId="{A0341DE7-ABDA-4053-9C94-9BAB43A977E3}" srcId="{299387A7-5474-4CB4-B48F-D1C0F0359776}" destId="{22ABFC14-99A8-4D44-8D4E-E937483F0E48}" srcOrd="0" destOrd="0" parTransId="{B921D6C8-EF99-4D54-8598-6D61EEFD5F2F}" sibTransId="{29F96BB4-9C9C-4C02-99DA-5B782EAD5623}"/>
    <dgm:cxn modelId="{C072B0FB-2842-479A-A11D-B5D4C7CE80AF}" type="presOf" srcId="{5B6C1401-CB9C-490B-A90F-255571F5FB94}" destId="{5E8114CA-9D3B-444A-A3A3-2A04287B06B2}" srcOrd="0" destOrd="0" presId="urn:microsoft.com/office/officeart/2005/8/layout/vProcess5"/>
    <dgm:cxn modelId="{FEECED9F-F4E5-467B-A34F-6A3FF6299C19}" type="presParOf" srcId="{28EF4F20-312B-422B-89E6-8A8EFE0667FD}" destId="{FE872A04-5CC2-48A9-9656-D2B9DAC0D92F}" srcOrd="0" destOrd="0" presId="urn:microsoft.com/office/officeart/2005/8/layout/vProcess5"/>
    <dgm:cxn modelId="{658E46C6-DEAE-4323-8D60-44E562542DB6}" type="presParOf" srcId="{28EF4F20-312B-422B-89E6-8A8EFE0667FD}" destId="{4C8245F8-F0BA-4ECE-9042-151F362106EF}" srcOrd="1" destOrd="0" presId="urn:microsoft.com/office/officeart/2005/8/layout/vProcess5"/>
    <dgm:cxn modelId="{52D97331-9927-4FD6-BB7D-70E047486671}" type="presParOf" srcId="{28EF4F20-312B-422B-89E6-8A8EFE0667FD}" destId="{3CA1B003-0333-40A1-8ED6-38B2FCEDFE6A}" srcOrd="2" destOrd="0" presId="urn:microsoft.com/office/officeart/2005/8/layout/vProcess5"/>
    <dgm:cxn modelId="{6C0468F8-25A4-4D79-8144-5BFC33EB65FA}" type="presParOf" srcId="{28EF4F20-312B-422B-89E6-8A8EFE0667FD}" destId="{98F7A268-3123-4EEC-BE97-D236B5982B94}" srcOrd="3" destOrd="0" presId="urn:microsoft.com/office/officeart/2005/8/layout/vProcess5"/>
    <dgm:cxn modelId="{7E4EA0CB-2288-4A9D-9763-60E9E4C8617F}" type="presParOf" srcId="{28EF4F20-312B-422B-89E6-8A8EFE0667FD}" destId="{C7D834D2-E16A-4662-A6E0-480EA7ECF78E}" srcOrd="4" destOrd="0" presId="urn:microsoft.com/office/officeart/2005/8/layout/vProcess5"/>
    <dgm:cxn modelId="{F92C5AD5-E6D0-4451-87A4-A69E252E7490}" type="presParOf" srcId="{28EF4F20-312B-422B-89E6-8A8EFE0667FD}" destId="{D838020D-6D53-4F84-ACA6-FD140AA9CFD8}" srcOrd="5" destOrd="0" presId="urn:microsoft.com/office/officeart/2005/8/layout/vProcess5"/>
    <dgm:cxn modelId="{5D04BF02-C574-4B5B-82D9-2E5FF50E079A}" type="presParOf" srcId="{28EF4F20-312B-422B-89E6-8A8EFE0667FD}" destId="{B6AECDF7-9E04-44A4-AEF2-02CFDE83190F}" srcOrd="6" destOrd="0" presId="urn:microsoft.com/office/officeart/2005/8/layout/vProcess5"/>
    <dgm:cxn modelId="{38B5F8EC-38D1-4CF9-97C6-DD3DE76EB7E3}" type="presParOf" srcId="{28EF4F20-312B-422B-89E6-8A8EFE0667FD}" destId="{5E8114CA-9D3B-444A-A3A3-2A04287B06B2}" srcOrd="7" destOrd="0" presId="urn:microsoft.com/office/officeart/2005/8/layout/vProcess5"/>
    <dgm:cxn modelId="{6F51A446-18E6-4C4B-8A4A-B3FB3748FF90}" type="presParOf" srcId="{28EF4F20-312B-422B-89E6-8A8EFE0667FD}" destId="{EE527DC7-BFA0-4577-8164-052DE4E63B17}" srcOrd="8" destOrd="0" presId="urn:microsoft.com/office/officeart/2005/8/layout/vProcess5"/>
    <dgm:cxn modelId="{A4D039EE-0D82-4C97-BE19-F8E1A25278D8}" type="presParOf" srcId="{28EF4F20-312B-422B-89E6-8A8EFE0667FD}" destId="{2DC5209C-AAA1-4063-B64F-757F85A27E9B}" srcOrd="9" destOrd="0" presId="urn:microsoft.com/office/officeart/2005/8/layout/vProcess5"/>
    <dgm:cxn modelId="{FE8020B3-49BA-4DEE-A5BC-6746F617F586}" type="presParOf" srcId="{28EF4F20-312B-422B-89E6-8A8EFE0667FD}" destId="{BA60C287-431A-46D1-8791-19B9CAF0685F}" srcOrd="10" destOrd="0" presId="urn:microsoft.com/office/officeart/2005/8/layout/vProcess5"/>
    <dgm:cxn modelId="{D0EAF8AE-7E1A-48A4-9710-73C971441915}" type="presParOf" srcId="{28EF4F20-312B-422B-89E6-8A8EFE0667FD}" destId="{15D8047A-E3A5-43F8-9FD6-D8FD7A0619F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245F8-F0BA-4ECE-9042-151F362106EF}">
      <dsp:nvSpPr>
        <dsp:cNvPr id="0" name=""/>
        <dsp:cNvSpPr/>
      </dsp:nvSpPr>
      <dsp:spPr>
        <a:xfrm>
          <a:off x="0" y="0"/>
          <a:ext cx="5000888" cy="7664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For general program information, visit www.rotary.org/fellowships. </a:t>
          </a:r>
        </a:p>
      </dsp:txBody>
      <dsp:txXfrm>
        <a:off x="22449" y="22449"/>
        <a:ext cx="4109062" cy="721552"/>
      </dsp:txXfrm>
    </dsp:sp>
    <dsp:sp modelId="{3CA1B003-0333-40A1-8ED6-38B2FCEDFE6A}">
      <dsp:nvSpPr>
        <dsp:cNvPr id="0" name=""/>
        <dsp:cNvSpPr/>
      </dsp:nvSpPr>
      <dsp:spPr>
        <a:xfrm>
          <a:off x="418824" y="905804"/>
          <a:ext cx="5000888" cy="7664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Here you’ll find the following:</a:t>
          </a:r>
        </a:p>
      </dsp:txBody>
      <dsp:txXfrm>
        <a:off x="441273" y="928253"/>
        <a:ext cx="4038973" cy="721552"/>
      </dsp:txXfrm>
    </dsp:sp>
    <dsp:sp modelId="{98F7A268-3123-4EEC-BE97-D236B5982B94}">
      <dsp:nvSpPr>
        <dsp:cNvPr id="0" name=""/>
        <dsp:cNvSpPr/>
      </dsp:nvSpPr>
      <dsp:spPr>
        <a:xfrm>
          <a:off x="831397" y="1811609"/>
          <a:ext cx="5000888" cy="7664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Rotary Fellowships Flier</a:t>
          </a:r>
        </a:p>
      </dsp:txBody>
      <dsp:txXfrm>
        <a:off x="853846" y="1834058"/>
        <a:ext cx="4045224" cy="721552"/>
      </dsp:txXfrm>
    </dsp:sp>
    <dsp:sp modelId="{C7D834D2-E16A-4662-A6E0-480EA7ECF78E}">
      <dsp:nvSpPr>
        <dsp:cNvPr id="0" name=""/>
        <dsp:cNvSpPr/>
      </dsp:nvSpPr>
      <dsp:spPr>
        <a:xfrm>
          <a:off x="1250221" y="2717413"/>
          <a:ext cx="5000888" cy="76645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Rotary Fellowships Application Form</a:t>
          </a:r>
        </a:p>
      </dsp:txBody>
      <dsp:txXfrm>
        <a:off x="1272670" y="2739862"/>
        <a:ext cx="4038973" cy="721552"/>
      </dsp:txXfrm>
    </dsp:sp>
    <dsp:sp modelId="{D838020D-6D53-4F84-ACA6-FD140AA9CFD8}">
      <dsp:nvSpPr>
        <dsp:cNvPr id="0" name=""/>
        <dsp:cNvSpPr/>
      </dsp:nvSpPr>
      <dsp:spPr>
        <a:xfrm>
          <a:off x="4502695" y="587031"/>
          <a:ext cx="498192" cy="49819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4614788" y="587031"/>
        <a:ext cx="274006" cy="374889"/>
      </dsp:txXfrm>
    </dsp:sp>
    <dsp:sp modelId="{B6AECDF7-9E04-44A4-AEF2-02CFDE83190F}">
      <dsp:nvSpPr>
        <dsp:cNvPr id="0" name=""/>
        <dsp:cNvSpPr/>
      </dsp:nvSpPr>
      <dsp:spPr>
        <a:xfrm>
          <a:off x="4921519" y="1492835"/>
          <a:ext cx="498192" cy="49819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033612" y="1492835"/>
        <a:ext cx="274006" cy="374889"/>
      </dsp:txXfrm>
    </dsp:sp>
    <dsp:sp modelId="{5E8114CA-9D3B-444A-A3A3-2A04287B06B2}">
      <dsp:nvSpPr>
        <dsp:cNvPr id="0" name=""/>
        <dsp:cNvSpPr/>
      </dsp:nvSpPr>
      <dsp:spPr>
        <a:xfrm>
          <a:off x="5334093" y="2398640"/>
          <a:ext cx="498192" cy="49819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446186" y="2398640"/>
        <a:ext cx="274006" cy="374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176A3-43CE-41F3-AF5C-45123C3C181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248B3-B97B-4AD4-BF76-F85013E95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9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Rotary Fellowships are international, independently organized groups of any interested individual</a:t>
            </a:r>
            <a:r>
              <a:rPr lang="en-US" baseline="0" dirty="0"/>
              <a:t> </a:t>
            </a:r>
            <a:r>
              <a:rPr lang="en-US" dirty="0"/>
              <a:t>who share a common hobby,</a:t>
            </a:r>
            <a:r>
              <a:rPr lang="en-US" baseline="0" dirty="0"/>
              <a:t> </a:t>
            </a:r>
            <a:r>
              <a:rPr lang="en-US" dirty="0"/>
              <a:t>recreational interest, or profession. Rotary Fellowships give their members the opportunity to have fun, make new friends around the world, and enhance their experience in Rotary.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4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7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7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F0E6-22D0-49A2-8945-52AEAD904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34558-27F1-4188-B277-0880D2CE05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347472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174066"/>
            <a:ext cx="10532534" cy="46566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1B0E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30B4A2-183C-4739-A12D-8649A5A9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06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45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4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9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15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0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7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49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5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4257F-1BA2-470D-9CB5-87901198D355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AD9B5-BCF8-4B77-AB51-6E8B920D8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706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 b="6317"/>
          <a:stretch/>
        </p:blipFill>
        <p:spPr>
          <a:xfrm>
            <a:off x="0" y="0"/>
            <a:ext cx="12194088" cy="6851737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B2C63F-7FEF-455A-BD2C-6BA934A0A0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Rotary Fellowships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BB3911-B5B5-46C4-A9F5-1217DF3FA8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1" y="182229"/>
            <a:ext cx="1734030" cy="1740912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70253A-7B2A-4C56-AC7C-79B07670150C}"/>
              </a:ext>
            </a:extLst>
          </p:cNvPr>
          <p:cNvSpPr txBox="1"/>
          <p:nvPr/>
        </p:nvSpPr>
        <p:spPr>
          <a:xfrm>
            <a:off x="3499555" y="4188178"/>
            <a:ext cx="519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 Club beyond your own Club</a:t>
            </a:r>
          </a:p>
        </p:txBody>
      </p:sp>
    </p:spTree>
    <p:extLst>
      <p:ext uri="{BB962C8B-B14F-4D97-AF65-F5344CB8AC3E}">
        <p14:creationId xmlns:p14="http://schemas.microsoft.com/office/powerpoint/2010/main" val="7961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21C07F-330A-4083-A514-814A5C527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114" r="12885" b="-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5080" y="3549272"/>
            <a:ext cx="6015036" cy="133608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Fellowship of Rotarians who Appreciate Cultural Heritage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0312" y="5197120"/>
            <a:ext cx="6945549" cy="1850687"/>
          </a:xfr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000" dirty="0"/>
              <a:t>Preserving and promoting cultural heritage</a:t>
            </a:r>
          </a:p>
          <a:p>
            <a:pPr algn="ctr">
              <a:lnSpc>
                <a:spcPct val="100000"/>
              </a:lnSpc>
            </a:pPr>
            <a:r>
              <a:rPr lang="en-US" sz="2400" dirty="0"/>
              <a:t>Over 250 Members</a:t>
            </a:r>
          </a:p>
          <a:p>
            <a:pPr algn="ctr">
              <a:lnSpc>
                <a:spcPct val="100000"/>
              </a:lnSpc>
            </a:pPr>
            <a:r>
              <a:rPr lang="en-US" sz="2400" dirty="0"/>
              <a:t>FRACH.org</a:t>
            </a:r>
          </a:p>
        </p:txBody>
      </p:sp>
    </p:spTree>
    <p:extLst>
      <p:ext uri="{BB962C8B-B14F-4D97-AF65-F5344CB8AC3E}">
        <p14:creationId xmlns:p14="http://schemas.microsoft.com/office/powerpoint/2010/main" val="2373994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22" y="3671347"/>
            <a:ext cx="11582356" cy="7017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Curling Fellowship of Rotarians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EE8316-C3BE-4ADC-9478-9837A3EAB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82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3293" y="4373052"/>
            <a:ext cx="7485413" cy="18246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dirty="0"/>
              <a:t>Rotarians who enjoy curling</a:t>
            </a:r>
          </a:p>
          <a:p>
            <a:pPr algn="ctr"/>
            <a:r>
              <a:rPr lang="en-US" sz="2800" dirty="0"/>
              <a:t>Curling competition every two years</a:t>
            </a:r>
          </a:p>
          <a:p>
            <a:pPr algn="ctr"/>
            <a:r>
              <a:rPr lang="en-US" sz="2800" dirty="0"/>
              <a:t>CurlingRotarians.com</a:t>
            </a:r>
          </a:p>
        </p:txBody>
      </p:sp>
    </p:spTree>
    <p:extLst>
      <p:ext uri="{BB962C8B-B14F-4D97-AF65-F5344CB8AC3E}">
        <p14:creationId xmlns:p14="http://schemas.microsoft.com/office/powerpoint/2010/main" val="3728319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73" y="362536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Rotary Fellowship Cycling to Serve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787" y="2872899"/>
            <a:ext cx="52213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3200" dirty="0"/>
              <a:t>Rotarian and Rotaract who enjoy cycling</a:t>
            </a: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ctr">
              <a:lnSpc>
                <a:spcPct val="100000"/>
              </a:lnSpc>
            </a:pPr>
            <a:r>
              <a:rPr lang="en-US" sz="2800" dirty="0"/>
              <a:t>Annual Cycling to Serve World</a:t>
            </a:r>
          </a:p>
          <a:p>
            <a:pPr algn="ctr">
              <a:lnSpc>
                <a:spcPct val="100000"/>
              </a:lnSpc>
            </a:pPr>
            <a:r>
              <a:rPr lang="en-US" sz="2800" dirty="0"/>
              <a:t>4-days cycling event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ctr"/>
            <a:r>
              <a:rPr lang="en-US" sz="2800" dirty="0"/>
              <a:t>CyclingToServe.org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E0911D-8060-4F8C-AB78-E8EDFC743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95" r="26270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0107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175" y="2169268"/>
            <a:ext cx="5518806" cy="7198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Dolls Lover Fellowship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1" y="3735421"/>
            <a:ext cx="6095980" cy="2762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/>
              <a:t>Rotarians who share a interest in dolls</a:t>
            </a:r>
          </a:p>
          <a:p>
            <a:pPr algn="ctr">
              <a:lnSpc>
                <a:spcPct val="150000"/>
              </a:lnSpc>
            </a:pPr>
            <a:r>
              <a:rPr lang="en-US" sz="2800" dirty="0"/>
              <a:t>http://dollloversfellowship.org</a:t>
            </a:r>
          </a:p>
          <a:p>
            <a:endParaRPr lang="en-US" sz="20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text, baby, doll, toy&#10;&#10;Description automatically generated">
            <a:extLst>
              <a:ext uri="{FF2B5EF4-FFF2-40B4-BE49-F238E27FC236}">
                <a16:creationId xmlns:a16="http://schemas.microsoft.com/office/drawing/2014/main" id="{575EB05F-AA4D-427C-B48F-733FEB65E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479"/>
          <a:stretch/>
        </p:blipFill>
        <p:spPr>
          <a:xfrm>
            <a:off x="19" y="10"/>
            <a:ext cx="6846621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6376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794" y="4187269"/>
            <a:ext cx="7380408" cy="72687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Global Fellowship of </a:t>
            </a:r>
            <a:r>
              <a:rPr lang="en-US" sz="4400" b="1" i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eRotarians</a:t>
            </a:r>
            <a:endParaRPr lang="en-US" sz="4400" b="1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 descr="A picture containing wall, person, indoor, posing&#10;&#10;Description automatically generated">
            <a:extLst>
              <a:ext uri="{FF2B5EF4-FFF2-40B4-BE49-F238E27FC236}">
                <a16:creationId xmlns:a16="http://schemas.microsoft.com/office/drawing/2014/main" id="{0D57E0FB-9209-4EC1-9B89-BBA65D692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5" b="4361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6684" y="5174490"/>
            <a:ext cx="9498629" cy="10911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/>
              <a:t>Rotary Clubs that use technology to advance their activities</a:t>
            </a:r>
          </a:p>
          <a:p>
            <a:pPr algn="ctr"/>
            <a:r>
              <a:rPr lang="en-US" sz="2800" dirty="0"/>
              <a:t>RotarianEClubFellowship.org</a:t>
            </a:r>
          </a:p>
        </p:txBody>
      </p:sp>
    </p:spTree>
    <p:extLst>
      <p:ext uri="{BB962C8B-B14F-4D97-AF65-F5344CB8AC3E}">
        <p14:creationId xmlns:p14="http://schemas.microsoft.com/office/powerpoint/2010/main" val="877452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84A5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1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Fellowship of Rotarian Editors and Publishers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6F2ADAD9-009A-412A-9592-62C0D8C22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1" b="2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6975" y="321732"/>
            <a:ext cx="4408046" cy="6312532"/>
          </a:xfr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Bulletin Editors and Webmasters</a:t>
            </a:r>
          </a:p>
          <a:p>
            <a:pPr algn="ctr"/>
            <a:r>
              <a:rPr lang="en-US" sz="3000" dirty="0">
                <a:solidFill>
                  <a:srgbClr val="FFFFFF"/>
                </a:solidFill>
              </a:rPr>
              <a:t>Club / District / Zone / Fellowship / RAG </a:t>
            </a:r>
            <a:r>
              <a:rPr lang="en-US" sz="3000" dirty="0" err="1">
                <a:solidFill>
                  <a:srgbClr val="FFFFFF"/>
                </a:solidFill>
              </a:rPr>
              <a:t>etc</a:t>
            </a:r>
            <a:endParaRPr lang="en-US" sz="30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</a:rPr>
              <a:t>Share ideas – get answers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</a:rPr>
              <a:t>Over 18,000 Members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</a:rPr>
              <a:t>facebook.com/groups/IFREP/</a:t>
            </a:r>
          </a:p>
        </p:txBody>
      </p:sp>
    </p:spTree>
    <p:extLst>
      <p:ext uri="{BB962C8B-B14F-4D97-AF65-F5344CB8AC3E}">
        <p14:creationId xmlns:p14="http://schemas.microsoft.com/office/powerpoint/2010/main" val="1412008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b="1" dirty="0"/>
              <a:t> </a:t>
            </a:r>
            <a:r>
              <a:rPr lang="en-US" sz="4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Fellowship of Rotarian Educators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836" y="2462350"/>
            <a:ext cx="6456944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dirty="0"/>
              <a:t>Rotarians who share a passion for education</a:t>
            </a:r>
          </a:p>
          <a:p>
            <a:endParaRPr lang="en-US" sz="1800" dirty="0"/>
          </a:p>
          <a:p>
            <a:pPr algn="ctr"/>
            <a:r>
              <a:rPr lang="en-US" sz="2800" dirty="0"/>
              <a:t>Proud sponsor of the FREE Reading program for kids in K-6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ctr"/>
            <a:r>
              <a:rPr lang="en-US" sz="2800" dirty="0"/>
              <a:t>https://portal.clubrunner.ca/101279/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person, indoor, group&#10;&#10;Description automatically generated">
            <a:extLst>
              <a:ext uri="{FF2B5EF4-FFF2-40B4-BE49-F238E27FC236}">
                <a16:creationId xmlns:a16="http://schemas.microsoft.com/office/drawing/2014/main" id="{068F6FF2-D6F0-4293-981E-D292EFC99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19496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6333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878" y="1200118"/>
            <a:ext cx="6422849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Environment Fellowship</a:t>
            </a:r>
            <a:br>
              <a:rPr lang="en-US" sz="4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4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of Rotarians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3B5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E136CE8-BC42-4BAB-8422-3A605320C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32" y="803049"/>
            <a:ext cx="2470743" cy="2470743"/>
          </a:xfrm>
          <a:prstGeom prst="rect">
            <a:avLst/>
          </a:prstGeom>
        </p:spPr>
      </p:pic>
      <p:pic>
        <p:nvPicPr>
          <p:cNvPr id="10" name="Content Placeholder 9" descr="Logo, company name&#10;&#10;Description automatically generated">
            <a:extLst>
              <a:ext uri="{FF2B5EF4-FFF2-40B4-BE49-F238E27FC236}">
                <a16:creationId xmlns:a16="http://schemas.microsoft.com/office/drawing/2014/main" id="{4F79C9B8-33B1-4679-8251-0DC45C760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3700662"/>
            <a:ext cx="3026663" cy="1959764"/>
          </a:xfrm>
          <a:prstGeom prst="rect">
            <a:avLst/>
          </a:prstGeom>
          <a:effectLst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16879" y="3351108"/>
            <a:ext cx="6422848" cy="240204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000" dirty="0"/>
              <a:t>Rotarians, spouses, and </a:t>
            </a:r>
            <a:r>
              <a:rPr lang="en-US" sz="3000" dirty="0" err="1"/>
              <a:t>Rotaractors</a:t>
            </a:r>
            <a:r>
              <a:rPr lang="en-US" sz="3000" dirty="0"/>
              <a:t> who are interested or have a vocation related to the Environment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/>
            <a:r>
              <a:rPr lang="en-US" sz="2800" dirty="0"/>
              <a:t>EnviroRotarians.org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2804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Ethics Fellowship of Rotarians</a:t>
            </a:r>
            <a:endParaRPr lang="en-US" sz="4000" b="1" dirty="0">
              <a:solidFill>
                <a:srgbClr val="FEFF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74" y="3162455"/>
            <a:ext cx="7296076" cy="23825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/>
              <a:t>Rotarians who deeply believe in the principles of ethics and good citizenship, because we represent the essence of the Four Way Test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/>
            <a:r>
              <a:rPr lang="en-US" sz="2800" dirty="0"/>
              <a:t>EthicsFellowship.org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8" name="Picture 7" descr="A picture containing text, floor, wall, indoor&#10;&#10;Description automatically generated">
            <a:extLst>
              <a:ext uri="{FF2B5EF4-FFF2-40B4-BE49-F238E27FC236}">
                <a16:creationId xmlns:a16="http://schemas.microsoft.com/office/drawing/2014/main" id="{12FB0315-F420-4714-B77A-4A89CF727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r="11653"/>
          <a:stretch/>
        </p:blipFill>
        <p:spPr>
          <a:xfrm>
            <a:off x="7677150" y="750479"/>
            <a:ext cx="4513326" cy="5370933"/>
          </a:xfrm>
          <a:prstGeom prst="rect">
            <a:avLst/>
          </a:prstGeom>
        </p:spPr>
      </p:pic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DC4B4613-D5DC-4CDF-87E5-77F35DBFA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7" y="5073685"/>
            <a:ext cx="1696766" cy="16967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11805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61" y="4032150"/>
            <a:ext cx="10048673" cy="731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Fellowship of Fishing Rotarians</a:t>
            </a:r>
          </a:p>
        </p:txBody>
      </p:sp>
      <p:pic>
        <p:nvPicPr>
          <p:cNvPr id="6" name="Content Placeholder 5" descr="A picture containing text, outdoor, water, sunset&#10;&#10;Description automatically generated">
            <a:extLst>
              <a:ext uri="{FF2B5EF4-FFF2-40B4-BE49-F238E27FC236}">
                <a16:creationId xmlns:a16="http://schemas.microsoft.com/office/drawing/2014/main" id="{59C7DDDD-1198-4397-81EA-203D8DA50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7" b="2839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726" y="4397951"/>
            <a:ext cx="11410545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dirty="0"/>
              <a:t>Rotarians who enjoy recreational fishing</a:t>
            </a:r>
          </a:p>
          <a:p>
            <a:pPr algn="ctr"/>
            <a:r>
              <a:rPr lang="en-US" sz="2800" dirty="0"/>
              <a:t>Over 400 Members</a:t>
            </a:r>
          </a:p>
          <a:p>
            <a:pPr algn="ctr"/>
            <a:r>
              <a:rPr lang="en-US" sz="2800" dirty="0"/>
              <a:t>facebook.com/groups/</a:t>
            </a:r>
            <a:r>
              <a:rPr lang="en-US" sz="2800" dirty="0" err="1"/>
              <a:t>InternationalFellowshipofFishingRotarians</a:t>
            </a:r>
            <a:r>
              <a:rPr lang="en-US" sz="2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62666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21" y="3895462"/>
            <a:ext cx="3831479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b="1" i="1" cap="none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What are Rotary Fellowships?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1" b="4321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709" y="4550058"/>
            <a:ext cx="7790381" cy="2126394"/>
          </a:xfrm>
        </p:spPr>
        <p:txBody>
          <a:bodyPr vert="horz" lIns="91440" tIns="45720" rIns="91440" bIns="45720" numCol="2" rtlCol="0" anchor="ctr">
            <a:normAutofit/>
          </a:bodyPr>
          <a:lstStyle/>
          <a:p>
            <a:pPr marL="287338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Recreational Activities</a:t>
            </a:r>
          </a:p>
          <a:p>
            <a:pPr marL="287338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Hobbies</a:t>
            </a:r>
          </a:p>
          <a:p>
            <a:pPr marL="287338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Sports</a:t>
            </a:r>
          </a:p>
          <a:p>
            <a:pPr marL="287338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Vocations</a:t>
            </a:r>
          </a:p>
          <a:p>
            <a:pPr marL="287338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Rotary History</a:t>
            </a:r>
          </a:p>
          <a:p>
            <a:pPr marL="287338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Occupations</a:t>
            </a:r>
          </a:p>
          <a:p>
            <a:pPr marL="287338" indent="-3429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Special Interest</a:t>
            </a:r>
          </a:p>
          <a:p>
            <a:pPr marL="173038"/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9047F2-FF4A-459A-9402-96A4E0663E89}"/>
              </a:ext>
            </a:extLst>
          </p:cNvPr>
          <p:cNvSpPr txBox="1"/>
          <p:nvPr/>
        </p:nvSpPr>
        <p:spPr>
          <a:xfrm>
            <a:off x="4422710" y="3534395"/>
            <a:ext cx="7613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Groups of Rotarians and future Rotarians who share interests in:</a:t>
            </a:r>
          </a:p>
        </p:txBody>
      </p:sp>
    </p:spTree>
    <p:extLst>
      <p:ext uri="{BB962C8B-B14F-4D97-AF65-F5344CB8AC3E}">
        <p14:creationId xmlns:p14="http://schemas.microsoft.com/office/powerpoint/2010/main" val="253958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CE6EE39-A3B3-422D-8A57-69C18735C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2" r="-1" b="17044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92" y="1396289"/>
            <a:ext cx="534394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Golfing Fellowship of Rotarians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9106" y="2871982"/>
            <a:ext cx="5486400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dirty="0"/>
              <a:t>Rotary who share the love of Golf</a:t>
            </a:r>
          </a:p>
          <a:p>
            <a:endParaRPr lang="en-US" sz="1800" dirty="0"/>
          </a:p>
          <a:p>
            <a:pPr algn="ctr"/>
            <a:r>
              <a:rPr lang="en-US" sz="2800" dirty="0"/>
              <a:t>Golfing Rotarians in 61 Countries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ctr"/>
            <a:r>
              <a:rPr lang="en-US" sz="2800" dirty="0"/>
              <a:t>IGFE-International.com</a:t>
            </a:r>
          </a:p>
        </p:txBody>
      </p:sp>
    </p:spTree>
    <p:extLst>
      <p:ext uri="{BB962C8B-B14F-4D97-AF65-F5344CB8AC3E}">
        <p14:creationId xmlns:p14="http://schemas.microsoft.com/office/powerpoint/2010/main" val="501005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56" y="502220"/>
            <a:ext cx="4017524" cy="1818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i="1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International Fellowship of Flying Rotarians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89AFD4-07F0-4104-9168-6628ECF9D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r="1" b="1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CE55EA-0CA1-455B-9D9C-4EC1B85CA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6" r="32235"/>
          <a:stretch/>
        </p:blipFill>
        <p:spPr>
          <a:xfrm>
            <a:off x="421532" y="2826737"/>
            <a:ext cx="3547353" cy="403126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9632" y="3455208"/>
            <a:ext cx="6320835" cy="23447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dirty="0"/>
              <a:t>Rotarian aviation enthusiasts and pilots</a:t>
            </a:r>
          </a:p>
          <a:p>
            <a:endParaRPr lang="en-US" sz="1400" dirty="0"/>
          </a:p>
          <a:p>
            <a:pPr algn="ctr"/>
            <a:r>
              <a:rPr lang="en-US" sz="2800" dirty="0"/>
              <a:t>IFFRAmericas.org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07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14" y="1396289"/>
            <a:ext cx="5072478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Fellowship of Rotarian Genealogists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8988" y="3469863"/>
            <a:ext cx="5341021" cy="1991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dirty="0"/>
              <a:t>Rotarians committed to  exploring Genealogy</a:t>
            </a:r>
          </a:p>
          <a:p>
            <a:pPr algn="ctr"/>
            <a:endParaRPr lang="en-US" sz="1800" dirty="0"/>
          </a:p>
          <a:p>
            <a:pPr algn="ctr"/>
            <a:r>
              <a:rPr lang="en-US" sz="2800" dirty="0"/>
              <a:t>RotarianGenealogists.org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F0302-AFD2-4E14-A5C5-110F27908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55" y="1761067"/>
            <a:ext cx="5513831" cy="1667933"/>
          </a:xfrm>
          <a:prstGeom prst="rect">
            <a:avLst/>
          </a:prstGeom>
        </p:spPr>
      </p:pic>
      <p:pic>
        <p:nvPicPr>
          <p:cNvPr id="6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7ED6DB31-DD77-4066-B969-000D47B45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9" r="10993" b="10134"/>
          <a:stretch/>
        </p:blipFill>
        <p:spPr>
          <a:xfrm>
            <a:off x="7929770" y="3638358"/>
            <a:ext cx="3137736" cy="274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41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display, electronics, indoor&#10;&#10;Description automatically generated">
            <a:extLst>
              <a:ext uri="{FF2B5EF4-FFF2-40B4-BE49-F238E27FC236}">
                <a16:creationId xmlns:a16="http://schemas.microsoft.com/office/drawing/2014/main" id="{98CA8DB6-CC2A-4668-A3DF-47F4CCBB6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r="37637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World Fellowship of Rotarian Gourmets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54" y="2871982"/>
            <a:ext cx="5740346" cy="174865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000" dirty="0"/>
              <a:t>Rotarians, sharing the love for the table, food and wine and above all the banquet</a:t>
            </a:r>
          </a:p>
          <a:p>
            <a:pPr algn="ctr"/>
            <a:r>
              <a:rPr lang="en-US" sz="3000" dirty="0"/>
              <a:t>150 Members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1D1E9F7-7F55-47DA-A14B-A8AF1D660506}"/>
              </a:ext>
            </a:extLst>
          </p:cNvPr>
          <p:cNvSpPr txBox="1">
            <a:spLocks/>
          </p:cNvSpPr>
          <p:nvPr/>
        </p:nvSpPr>
        <p:spPr>
          <a:xfrm>
            <a:off x="658742" y="4933504"/>
            <a:ext cx="4523362" cy="17486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facebook.com/The-World-Fellowship-of-Rotarian-Gourmets-100171155351596</a:t>
            </a:r>
          </a:p>
        </p:txBody>
      </p:sp>
    </p:spTree>
    <p:extLst>
      <p:ext uri="{BB962C8B-B14F-4D97-AF65-F5344CB8AC3E}">
        <p14:creationId xmlns:p14="http://schemas.microsoft.com/office/powerpoint/2010/main" val="1030539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8968A7-E94C-458E-988F-1F101827C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31" r="20252" b="-1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Rotary Fellowship Of Graphic Designers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9099" y="3241633"/>
            <a:ext cx="5408579" cy="21280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dirty="0"/>
              <a:t>Rotary sharing the passion, Graphic Design</a:t>
            </a:r>
          </a:p>
          <a:p>
            <a:pPr algn="ctr"/>
            <a:r>
              <a:rPr lang="en-US" sz="2800" dirty="0"/>
              <a:t>450+ Members</a:t>
            </a:r>
          </a:p>
          <a:p>
            <a:pPr algn="ctr"/>
            <a:r>
              <a:rPr lang="en-US" sz="2600" dirty="0"/>
              <a:t>facebook.com/</a:t>
            </a:r>
            <a:r>
              <a:rPr lang="en-US" sz="2600" dirty="0" err="1"/>
              <a:t>rotarygraphicdesigners</a:t>
            </a:r>
            <a:r>
              <a:rPr lang="en-US" sz="2600" dirty="0"/>
              <a:t>/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62688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731" y="1217148"/>
            <a:ext cx="5160567" cy="13308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9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Rotary Fellowship of Healthcare Professionals</a:t>
            </a:r>
            <a:r>
              <a:rPr lang="en-US" sz="2800" b="1" dirty="0"/>
              <a:t> 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B89F5F-077E-47C1-90A5-6A4894448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8" b="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3797" y="3428999"/>
            <a:ext cx="5768501" cy="2699425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 algn="ctr"/>
            <a:r>
              <a:rPr lang="en-US" sz="3000" dirty="0"/>
              <a:t>Rotarians in Healthcare – with focus on safe healthcare for everyone and supplying medical equipment to those in need</a:t>
            </a:r>
          </a:p>
          <a:p>
            <a:pPr marL="114300" algn="ctr"/>
            <a:r>
              <a:rPr lang="en-US" sz="2800" dirty="0"/>
              <a:t>RotarianDoctors.org</a:t>
            </a:r>
          </a:p>
        </p:txBody>
      </p:sp>
    </p:spTree>
    <p:extLst>
      <p:ext uri="{BB962C8B-B14F-4D97-AF65-F5344CB8AC3E}">
        <p14:creationId xmlns:p14="http://schemas.microsoft.com/office/powerpoint/2010/main" val="1100967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072" y="3710613"/>
            <a:ext cx="7791856" cy="7996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Rotarian Public Health Fellowship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586A86-BB52-469F-A53D-581520E28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9" b="2510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2374" y="4795736"/>
            <a:ext cx="11673192" cy="1767412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r>
              <a:rPr lang="en-US" sz="3500" dirty="0"/>
              <a:t>We participate in conferences and other public health initiatives to network, come together to help persons in need, learn and have FUN</a:t>
            </a:r>
          </a:p>
          <a:p>
            <a:pPr algn="ctr"/>
            <a:r>
              <a:rPr lang="en-US" sz="2800" dirty="0"/>
              <a:t>polepfr.org</a:t>
            </a:r>
          </a:p>
          <a:p>
            <a:pPr algn="ctr"/>
            <a:endParaRPr lang="en-US" sz="1800" dirty="0"/>
          </a:p>
          <a:p>
            <a:pPr algn="ctr"/>
            <a:r>
              <a:rPr lang="en-US" sz="2800" dirty="0"/>
              <a:t>facebook.com/</a:t>
            </a:r>
            <a:r>
              <a:rPr lang="en-US" sz="2800" dirty="0" err="1"/>
              <a:t>RotarianPublicHealthFellowship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1871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" y="1215210"/>
            <a:ext cx="5194570" cy="1330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Hiking Fellowship of Rotarians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760" y="3211469"/>
            <a:ext cx="4816428" cy="147322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/>
              <a:t>Rotarians or </a:t>
            </a:r>
            <a:r>
              <a:rPr lang="en-US" sz="3000" dirty="0" err="1"/>
              <a:t>Rotaractors</a:t>
            </a:r>
            <a:r>
              <a:rPr lang="en-US" sz="3000" dirty="0"/>
              <a:t> with a common hobby of hiking</a:t>
            </a:r>
          </a:p>
          <a:p>
            <a:pPr algn="ctr"/>
            <a:r>
              <a:rPr lang="en-US" sz="2800" dirty="0"/>
              <a:t>Over 300 Members</a:t>
            </a:r>
          </a:p>
          <a:p>
            <a:endParaRPr lang="en-US" sz="2000" dirty="0"/>
          </a:p>
        </p:txBody>
      </p:sp>
      <p:pic>
        <p:nvPicPr>
          <p:cNvPr id="6" name="Content Placeholder 5" descr="A picture containing outdoor, sky, person, standing&#10;&#10;Description automatically generated">
            <a:extLst>
              <a:ext uri="{FF2B5EF4-FFF2-40B4-BE49-F238E27FC236}">
                <a16:creationId xmlns:a16="http://schemas.microsoft.com/office/drawing/2014/main" id="{C3194599-2B66-42ED-A4F1-1AECBD165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r="16676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ADF0D-BC94-4B50-8376-FB73EA57935C}"/>
              </a:ext>
            </a:extLst>
          </p:cNvPr>
          <p:cNvSpPr txBox="1"/>
          <p:nvPr/>
        </p:nvSpPr>
        <p:spPr>
          <a:xfrm>
            <a:off x="304826" y="5294293"/>
            <a:ext cx="4338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facebook.com/</a:t>
            </a:r>
            <a:r>
              <a:rPr lang="en-US" sz="2800" dirty="0" err="1"/>
              <a:t>internationalhikingfellowshipofrotarians</a:t>
            </a:r>
            <a:r>
              <a:rPr lang="en-US" sz="2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28221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2595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Honorary Consuls' Fellowship of Rotarians</a:t>
            </a:r>
          </a:p>
        </p:txBody>
      </p:sp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94EB8E-885A-4CBE-9DE8-54DE2032D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" b="1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5853" y="321732"/>
            <a:ext cx="4478600" cy="6213425"/>
          </a:xfr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Rotarians or spouses who are or have been Honorary Consuls or Diplomats</a:t>
            </a: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25 Members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</a:rPr>
              <a:t>facebook.com/groups/224273404669925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81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577" y="3606935"/>
            <a:ext cx="5968425" cy="9650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Rotarians On The Internet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19B4FB-6483-4BBF-AA1F-194A26C5C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46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4826" y="4089468"/>
            <a:ext cx="11877472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/>
              <a:t>Rotarians who apply modern information technology to enhance Rotary service, fellowship and knowledge</a:t>
            </a:r>
          </a:p>
          <a:p>
            <a:pPr algn="ctr"/>
            <a:r>
              <a:rPr lang="en-US" sz="2800" dirty="0"/>
              <a:t>ROTI.org</a:t>
            </a:r>
          </a:p>
        </p:txBody>
      </p:sp>
    </p:spTree>
    <p:extLst>
      <p:ext uri="{BB962C8B-B14F-4D97-AF65-F5344CB8AC3E}">
        <p14:creationId xmlns:p14="http://schemas.microsoft.com/office/powerpoint/2010/main" val="164449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29" y="499537"/>
            <a:ext cx="623266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Rotarians of Amateur Radio </a:t>
            </a:r>
            <a:endParaRPr lang="en-US" sz="4400" b="1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30" y="2448638"/>
            <a:ext cx="6232667" cy="3167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 algn="ctr">
              <a:lnSpc>
                <a:spcPct val="150000"/>
              </a:lnSpc>
            </a:pPr>
            <a:r>
              <a:rPr lang="en-US" sz="3000" b="1" dirty="0"/>
              <a:t>100’s of Members around the world</a:t>
            </a:r>
          </a:p>
          <a:p>
            <a:pPr marL="57150" algn="ctr">
              <a:lnSpc>
                <a:spcPct val="150000"/>
              </a:lnSpc>
            </a:pPr>
            <a:r>
              <a:rPr lang="en-US" sz="2800" b="1" dirty="0"/>
              <a:t>IFRoar.org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972437-DC37-47A3-83AA-C60C6F2C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7505"/>
          <a:stretch/>
        </p:blipFill>
        <p:spPr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520D13A-4930-41BD-A09E-294D3E77F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11" r="39454" b="2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61CE2-791B-48B0-8C9F-53D0F8C37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5" r="-4" b="14288"/>
          <a:stretch/>
        </p:blipFill>
        <p:spPr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910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456" y="834888"/>
            <a:ext cx="5403208" cy="126895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1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Italian Culture Worldwide Rotarian Fellowship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E731A0-98CE-439D-8101-31CEF1DCE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1736" y="2567315"/>
            <a:ext cx="4922196" cy="15097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/>
              <a:t>Rotarians interested in Italian culture and living abroad, and Italian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B2B7FC-E6E8-43FE-BE77-46FA3E365153}"/>
              </a:ext>
            </a:extLst>
          </p:cNvPr>
          <p:cNvSpPr txBox="1">
            <a:spLocks/>
          </p:cNvSpPr>
          <p:nvPr/>
        </p:nvSpPr>
        <p:spPr>
          <a:xfrm>
            <a:off x="7081736" y="4706836"/>
            <a:ext cx="4922196" cy="12450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facebook.com/ICWRF-Italian-Culture-Worldwide-Rotarian-Fellowship-Londons-Team-1690366404544974/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41358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37" y="1901642"/>
            <a:ext cx="5609220" cy="9258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Rotarian Jazz Fellowship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196" y="2918131"/>
            <a:ext cx="5903903" cy="20887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/>
              <a:t>Jazz-loving Rotarians and musicians from all over the world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ctr"/>
            <a:r>
              <a:rPr lang="en-US" sz="2800" dirty="0"/>
              <a:t>RotaryJazz.com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589B69-A91E-49EB-91F8-A9502081D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4" r="2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5078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60" y="710119"/>
            <a:ext cx="4639031" cy="13678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Rotarian Metalhead Fellowship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04" y="2230873"/>
            <a:ext cx="5204698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000" dirty="0"/>
              <a:t>Rotarians who love metal music</a:t>
            </a:r>
          </a:p>
          <a:p>
            <a:pPr algn="ctr"/>
            <a:endParaRPr lang="en-US" sz="3000" dirty="0"/>
          </a:p>
          <a:p>
            <a:pPr algn="just"/>
            <a:r>
              <a:rPr lang="en-US" sz="2800" dirty="0"/>
              <a:t>Fellowship supports metal music related service projects within the Family of Rotary</a:t>
            </a:r>
          </a:p>
          <a:p>
            <a:endParaRPr lang="en-US" sz="1700" dirty="0"/>
          </a:p>
          <a:p>
            <a:pPr algn="ctr"/>
            <a:r>
              <a:rPr lang="en-US" sz="2800" dirty="0"/>
              <a:t>MetalHeadFellowship.org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113A6A-F442-4DFC-9E55-775AE4F22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535" r="27583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7828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077" y="1450489"/>
            <a:ext cx="4087306" cy="19785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Rotarians for the Advancement of Latin Culture </a:t>
            </a:r>
            <a:endParaRPr lang="en-US" sz="42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4368" y="3739217"/>
            <a:ext cx="3274724" cy="5604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Over 1,000 Members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BC10C708-4F64-4B0A-8BAF-0D4FDDEBB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6" r="652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166BD8A-B150-4C26-92DF-08718C34514D}"/>
              </a:ext>
            </a:extLst>
          </p:cNvPr>
          <p:cNvSpPr txBox="1">
            <a:spLocks/>
          </p:cNvSpPr>
          <p:nvPr/>
        </p:nvSpPr>
        <p:spPr>
          <a:xfrm>
            <a:off x="7066469" y="5127306"/>
            <a:ext cx="4718914" cy="560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facebook.com/</a:t>
            </a:r>
            <a:r>
              <a:rPr lang="en-US" sz="2800" dirty="0" err="1"/>
              <a:t>RotariosLatinos</a:t>
            </a:r>
            <a:r>
              <a:rPr lang="en-US" sz="2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4657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LGBT Rotarians and Friends Fellowship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950" y="2663252"/>
            <a:ext cx="5696050" cy="403910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/>
              <a:t>Rotary Family works to build an organization that is welcoming to members of the LGBT+ community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ctr"/>
            <a:r>
              <a:rPr lang="en-US" sz="2800" dirty="0"/>
              <a:t>Over 200 Members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RotaryLGBT.org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693831-5FBC-4CD4-91C4-AA81ED634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23" b="1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2847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87" y="325369"/>
            <a:ext cx="5379395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Marathon Fellowship of Rotarians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647" y="2872899"/>
            <a:ext cx="4902739" cy="332066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3000" dirty="0"/>
              <a:t>Rotarians dedicated to long distance running and endurance sports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  <a:p>
            <a:r>
              <a:rPr lang="en-US" sz="2800" dirty="0"/>
              <a:t>Members have come together once a year since 2005 to run in a nominated marathon.</a:t>
            </a:r>
          </a:p>
          <a:p>
            <a:endParaRPr lang="en-US" sz="2800" dirty="0"/>
          </a:p>
          <a:p>
            <a:pPr algn="ctr"/>
            <a:r>
              <a:rPr lang="en-US" sz="2800" dirty="0"/>
              <a:t>RotarianRun.org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28ABFA-1D80-4A32-A38F-9656B6015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60" b="122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3218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85805"/>
            <a:ext cx="9848675" cy="69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Fellowship of Motorcycling Rotarians</a:t>
            </a:r>
          </a:p>
        </p:txBody>
      </p:sp>
      <p:pic>
        <p:nvPicPr>
          <p:cNvPr id="8" name="Content Placeholder 7" descr="A picture containing text, road, outdoor&#10;&#10;Description automatically generated">
            <a:extLst>
              <a:ext uri="{FF2B5EF4-FFF2-40B4-BE49-F238E27FC236}">
                <a16:creationId xmlns:a16="http://schemas.microsoft.com/office/drawing/2014/main" id="{AB6EEEF9-333B-4117-94AC-F39383E25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537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179" y="4533090"/>
            <a:ext cx="8532088" cy="1769724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en-US" sz="3000" dirty="0"/>
              <a:t>Rotary Club members who enjoy and share the sport of motorcycling, travel and community service across boundaries and borders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ctr"/>
            <a:r>
              <a:rPr lang="en-US" sz="2800" dirty="0"/>
              <a:t>IFMR.org/chapter/North-America.html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2A3AC-43D4-47C0-AD3C-3DCD55E4C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2214" y="2413674"/>
            <a:ext cx="2422190" cy="18166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1FFD3-0E9E-4516-BCF4-D16A5630C95F}"/>
              </a:ext>
            </a:extLst>
          </p:cNvPr>
          <p:cNvSpPr txBox="1"/>
          <p:nvPr/>
        </p:nvSpPr>
        <p:spPr>
          <a:xfrm>
            <a:off x="9471171" y="4533090"/>
            <a:ext cx="264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District Membership Chair</a:t>
            </a:r>
          </a:p>
          <a:p>
            <a:pPr algn="ctr"/>
            <a:r>
              <a:rPr lang="en-US" b="1" dirty="0"/>
              <a:t>Pat Campbell-White</a:t>
            </a:r>
          </a:p>
        </p:txBody>
      </p:sp>
    </p:spTree>
    <p:extLst>
      <p:ext uri="{BB962C8B-B14F-4D97-AF65-F5344CB8AC3E}">
        <p14:creationId xmlns:p14="http://schemas.microsoft.com/office/powerpoint/2010/main" val="3575789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0A7532-5E2E-49CE-9BA2-C7D9833D5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1053" y="1561250"/>
            <a:ext cx="4777381" cy="3562792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40" y="898004"/>
            <a:ext cx="621597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International Fellowship of Rotarian Musicians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540" y="2548647"/>
            <a:ext cx="6215973" cy="419252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3200" dirty="0"/>
              <a:t>Rotarians from professional musicians to those who can play a recording on their phone or computer</a:t>
            </a:r>
          </a:p>
          <a:p>
            <a:endParaRPr lang="en-US" sz="2800" dirty="0"/>
          </a:p>
          <a:p>
            <a:r>
              <a:rPr lang="en-US" sz="2800" dirty="0"/>
              <a:t>This group organize musical activities for performances at all levels of Rotary functions, and to support school music programs.</a:t>
            </a:r>
          </a:p>
          <a:p>
            <a:pPr algn="ctr"/>
            <a:r>
              <a:rPr lang="en-US" sz="2800" dirty="0"/>
              <a:t>Over 700 Members</a:t>
            </a:r>
          </a:p>
          <a:p>
            <a:pPr algn="ctr"/>
            <a:r>
              <a:rPr lang="en-US" sz="2800" dirty="0"/>
              <a:t>IFRM.org</a:t>
            </a:r>
          </a:p>
        </p:txBody>
      </p:sp>
    </p:spTree>
    <p:extLst>
      <p:ext uri="{BB962C8B-B14F-4D97-AF65-F5344CB8AC3E}">
        <p14:creationId xmlns:p14="http://schemas.microsoft.com/office/powerpoint/2010/main" val="2465049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Fellowship of Rotarian PDGs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1286" y="2872899"/>
            <a:ext cx="4572384" cy="3753972"/>
          </a:xfrm>
        </p:spPr>
        <p:txBody>
          <a:bodyPr vert="horz" lIns="91440" tIns="45720" rIns="91440" bIns="45720" rtlCol="0">
            <a:normAutofit/>
          </a:bodyPr>
          <a:lstStyle/>
          <a:p>
            <a:pPr marL="57150"/>
            <a:r>
              <a:rPr lang="en-US" sz="3000" i="1" dirty="0"/>
              <a:t>Rotarians who have served as District Governors</a:t>
            </a:r>
          </a:p>
          <a:p>
            <a:pPr marL="57150"/>
            <a:r>
              <a:rPr lang="en-US" sz="2400" i="1" dirty="0"/>
              <a:t>Support important Rotary activities, such as PolioPlus, TRF, international service projects, and membership growth</a:t>
            </a:r>
          </a:p>
          <a:p>
            <a:pPr algn="ctr"/>
            <a:r>
              <a:rPr lang="en-US" sz="2800" dirty="0"/>
              <a:t>Over 450 Members</a:t>
            </a:r>
          </a:p>
          <a:p>
            <a:pPr algn="ctr"/>
            <a:r>
              <a:rPr lang="en-US" sz="2800" dirty="0"/>
              <a:t>PDGsFellowship.org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0C74A5-32D8-4F70-B3DD-3C2821D54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r="2106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6683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95D7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Rotary Peace Fellowship</a:t>
            </a:r>
            <a:b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Alumni Association</a:t>
            </a:r>
          </a:p>
        </p:txBody>
      </p:sp>
      <p:pic>
        <p:nvPicPr>
          <p:cNvPr id="6" name="Content Placeholder 5" descr="Diagram, text&#10;&#10;Description automatically generated">
            <a:extLst>
              <a:ext uri="{FF2B5EF4-FFF2-40B4-BE49-F238E27FC236}">
                <a16:creationId xmlns:a16="http://schemas.microsoft.com/office/drawing/2014/main" id="{AB651697-0025-4094-B055-79BEF4CD7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r="532" b="-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1160" y="321732"/>
            <a:ext cx="4313293" cy="6213425"/>
          </a:xfr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Rotary Peace Fellow alumni to better facilitate collaboration with Rotary to expand the promotion of peace</a:t>
            </a: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100’s of Members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facebook.com/rpfaa.org/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0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93" y="3710613"/>
            <a:ext cx="11973409" cy="12829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Antique, Classic and Historic Automobile</a:t>
            </a:r>
            <a:b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world Fellowship of Rotarians</a:t>
            </a:r>
            <a:endParaRPr lang="en-US" sz="4400" b="1" i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98D039-FFBE-40FE-BB4D-91F8E1C70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6124" y="5022664"/>
            <a:ext cx="7579749" cy="14675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" algn="ctr"/>
            <a:r>
              <a:rPr lang="en-US" sz="3000" dirty="0"/>
              <a:t>Preservation of classic and historic automobiles </a:t>
            </a:r>
          </a:p>
          <a:p>
            <a:pPr marL="57150" algn="ctr"/>
            <a:r>
              <a:rPr lang="en-US" sz="2400" dirty="0"/>
              <a:t>Members around the world</a:t>
            </a:r>
          </a:p>
          <a:p>
            <a:pPr marL="57150" algn="ctr"/>
            <a:r>
              <a:rPr lang="en-US" sz="2400" dirty="0"/>
              <a:t>ACHAFR.eu</a:t>
            </a:r>
          </a:p>
        </p:txBody>
      </p:sp>
    </p:spTree>
    <p:extLst>
      <p:ext uri="{BB962C8B-B14F-4D97-AF65-F5344CB8AC3E}">
        <p14:creationId xmlns:p14="http://schemas.microsoft.com/office/powerpoint/2010/main" val="1943801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08" y="3710613"/>
            <a:ext cx="11916383" cy="8094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Fellowship of Rotarian Photographers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88C62E-8CF7-4132-858D-5DE89474D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t="25784" r="6250" b="15688"/>
          <a:stretch/>
        </p:blipFill>
        <p:spPr>
          <a:xfrm>
            <a:off x="808892" y="10"/>
            <a:ext cx="10621108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5105" y="4278144"/>
            <a:ext cx="10719881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/>
              <a:t>Rotarian's &amp; </a:t>
            </a:r>
            <a:r>
              <a:rPr lang="en-US" sz="3000" dirty="0" err="1"/>
              <a:t>Rotaractor's</a:t>
            </a:r>
            <a:r>
              <a:rPr lang="en-US" sz="3000" dirty="0"/>
              <a:t>, who practice Photography in Professional, advanced, amateur, hobby or in beginner levels</a:t>
            </a:r>
          </a:p>
          <a:p>
            <a:pPr algn="ctr"/>
            <a:r>
              <a:rPr lang="en-US" sz="2800" dirty="0"/>
              <a:t>Over 800 Members</a:t>
            </a:r>
          </a:p>
          <a:p>
            <a:pPr algn="ctr"/>
            <a:r>
              <a:rPr lang="en-US" sz="2800" dirty="0"/>
              <a:t>facebook.com/groups/IFRP1/</a:t>
            </a:r>
          </a:p>
        </p:txBody>
      </p:sp>
    </p:spTree>
    <p:extLst>
      <p:ext uri="{BB962C8B-B14F-4D97-AF65-F5344CB8AC3E}">
        <p14:creationId xmlns:p14="http://schemas.microsoft.com/office/powerpoint/2010/main" val="15471204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indoor, blue, colorful&#10;&#10;Description automatically generated">
            <a:extLst>
              <a:ext uri="{FF2B5EF4-FFF2-40B4-BE49-F238E27FC236}">
                <a16:creationId xmlns:a16="http://schemas.microsoft.com/office/drawing/2014/main" id="{8EC6D160-65B9-42A1-A7DF-254D7750A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6" b="6314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75" y="5262088"/>
            <a:ext cx="7791855" cy="7522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Rotarian Fellowship of Quilters and Fiber Artists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4994" y="6179673"/>
            <a:ext cx="6931319" cy="5129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RotariansQuilt.com</a:t>
            </a:r>
          </a:p>
        </p:txBody>
      </p:sp>
    </p:spTree>
    <p:extLst>
      <p:ext uri="{BB962C8B-B14F-4D97-AF65-F5344CB8AC3E}">
        <p14:creationId xmlns:p14="http://schemas.microsoft.com/office/powerpoint/2010/main" val="4155608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2" y="375453"/>
            <a:ext cx="5389123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Fellowship of Railroading Rotarians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916" y="2872899"/>
            <a:ext cx="5068110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/>
              <a:t>Rotarians who have an interest in railroading </a:t>
            </a:r>
          </a:p>
          <a:p>
            <a:endParaRPr lang="en-US" sz="3000" dirty="0"/>
          </a:p>
          <a:p>
            <a:pPr algn="ctr"/>
            <a:r>
              <a:rPr lang="en-US" sz="2800" dirty="0"/>
              <a:t>IFRR.info</a:t>
            </a:r>
          </a:p>
        </p:txBody>
      </p:sp>
      <p:pic>
        <p:nvPicPr>
          <p:cNvPr id="6" name="Content Placeholder 5" descr="A picture containing text, person, indoor, preparing&#10;&#10;Description automatically generated">
            <a:extLst>
              <a:ext uri="{FF2B5EF4-FFF2-40B4-BE49-F238E27FC236}">
                <a16:creationId xmlns:a16="http://schemas.microsoft.com/office/drawing/2014/main" id="{CDB1CA07-DB49-44B8-921C-73274B8CE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r="617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9397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E74602B2-1562-44A2-8A0F-CFFE09B5A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r="-2" b="376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7E9E37-EC18-49BA-9870-62FAC054F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9" r="-2" b="1279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83" y="538236"/>
            <a:ext cx="5514999" cy="18817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Recreational Vehicle Fellowship of Rotarians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/>
              <a:t>Rotarians who have a love for camping and rallies in various scenic locations in North America</a:t>
            </a:r>
          </a:p>
          <a:p>
            <a:endParaRPr lang="en-US" sz="2000" dirty="0"/>
          </a:p>
          <a:p>
            <a:pPr algn="ctr"/>
            <a:r>
              <a:rPr lang="en-US" sz="2800" dirty="0"/>
              <a:t>RVFRNA.org</a:t>
            </a:r>
          </a:p>
        </p:txBody>
      </p:sp>
    </p:spTree>
    <p:extLst>
      <p:ext uri="{BB962C8B-B14F-4D97-AF65-F5344CB8AC3E}">
        <p14:creationId xmlns:p14="http://schemas.microsoft.com/office/powerpoint/2010/main" val="2378626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68" y="3710613"/>
            <a:ext cx="11503464" cy="9261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Caravanning Fellowship of Rotarians</a:t>
            </a:r>
          </a:p>
        </p:txBody>
      </p:sp>
      <p:pic>
        <p:nvPicPr>
          <p:cNvPr id="6" name="Content Placeholder 5" descr="A picture containing grass, tree, outdoor, lawn&#10;&#10;Description automatically generated">
            <a:extLst>
              <a:ext uri="{FF2B5EF4-FFF2-40B4-BE49-F238E27FC236}">
                <a16:creationId xmlns:a16="http://schemas.microsoft.com/office/drawing/2014/main" id="{9F3497FC-4F8D-44CA-9EF7-5502B90BD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5" b="2275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3293" y="4733307"/>
            <a:ext cx="7485413" cy="1441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dirty="0"/>
              <a:t>Rotarians with caravans and Motorhomes</a:t>
            </a:r>
          </a:p>
          <a:p>
            <a:pPr algn="ctr"/>
            <a:r>
              <a:rPr lang="en-US" sz="2800" dirty="0"/>
              <a:t>ICFRRotariansCaravanning.com</a:t>
            </a:r>
          </a:p>
        </p:txBody>
      </p:sp>
    </p:spTree>
    <p:extLst>
      <p:ext uri="{BB962C8B-B14F-4D97-AF65-F5344CB8AC3E}">
        <p14:creationId xmlns:p14="http://schemas.microsoft.com/office/powerpoint/2010/main" val="2840661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1FAA6F-BC99-4836-AF19-6D84D86C0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0" r="-2" b="2006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ED8CB-3F7D-4670-902F-0488A7B112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123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i="1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Rotarian Home Exchange Fellowship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281" y="2524134"/>
            <a:ext cx="5622587" cy="44614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Rotarians worldwide swap homes with fellow Rotarians and experience a new ways of living</a:t>
            </a:r>
            <a:r>
              <a:rPr lang="en-US" sz="2800" dirty="0"/>
              <a:t>. Stay Free – Travel More</a:t>
            </a:r>
          </a:p>
          <a:p>
            <a:pPr algn="ctr"/>
            <a:r>
              <a:rPr lang="en-US" sz="2800" dirty="0"/>
              <a:t>Must be 50+</a:t>
            </a:r>
          </a:p>
          <a:p>
            <a:pPr algn="ctr"/>
            <a:r>
              <a:rPr lang="en-US" sz="2800" dirty="0"/>
              <a:t>Over 600 Members</a:t>
            </a:r>
          </a:p>
          <a:p>
            <a:pPr algn="ctr"/>
            <a:r>
              <a:rPr lang="en-US" sz="2800" dirty="0"/>
              <a:t>RotarianHomeExchange.com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90776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0816" y="1339174"/>
            <a:ext cx="4456565" cy="1330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Rotary Global History Fellowship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4D1308-834B-4843-BA26-06A639A7B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44" r="19293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4537" y="3202323"/>
            <a:ext cx="5389124" cy="27996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RGHF offers history training for Rotary leaders to preserves the complete history, values, and philosophy of the Rotary movement</a:t>
            </a:r>
          </a:p>
          <a:p>
            <a:r>
              <a:rPr lang="en-US" sz="2000" dirty="0"/>
              <a:t> </a:t>
            </a:r>
          </a:p>
          <a:p>
            <a:pPr algn="ctr"/>
            <a:r>
              <a:rPr lang="en-US" sz="2800" dirty="0"/>
              <a:t>RGHFHome.org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4369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29266"/>
            <a:ext cx="510235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Rotary Means Business Fellowship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284" y="2438400"/>
            <a:ext cx="5987716" cy="4191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/>
              <a:t>Encourages Rotarians to support doing business with other Rotarians, and referrals</a:t>
            </a:r>
          </a:p>
          <a:p>
            <a:endParaRPr lang="en-US" sz="3000" dirty="0"/>
          </a:p>
          <a:p>
            <a:r>
              <a:rPr lang="en-US" sz="2800" dirty="0"/>
              <a:t>Local, Regional &amp; Online Networking opportunities</a:t>
            </a:r>
          </a:p>
          <a:p>
            <a:pPr algn="ctr"/>
            <a:r>
              <a:rPr lang="en-US" sz="2800" dirty="0"/>
              <a:t>RotaryMeansBusiness.org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5E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5872391-DD73-4347-82F0-196C3F02E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66" y="321491"/>
            <a:ext cx="4092644" cy="3069484"/>
          </a:xfrm>
          <a:prstGeom prst="rect">
            <a:avLst/>
          </a:prstGeom>
        </p:spPr>
      </p:pic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F0A78A8-EC7D-4BCE-A2A2-9C7EFC384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66" y="3721608"/>
            <a:ext cx="4092644" cy="23225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59313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104" y="1396289"/>
            <a:ext cx="503478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Rotarian Executive Managers Fellowship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F527D3D7-4E17-4B5D-9A83-1FA9E71E0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5" t="-14628" b="1"/>
          <a:stretch/>
        </p:blipFill>
        <p:spPr>
          <a:xfrm>
            <a:off x="429767" y="1025608"/>
            <a:ext cx="4856199" cy="1519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E5676F-F6CA-4D37-B40E-59FF6AC90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3515040"/>
            <a:ext cx="3350106" cy="22361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01968" y="3428999"/>
            <a:ext cx="6172781" cy="27949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b="1" dirty="0"/>
              <a:t>Executive Managers Rotarian creating a global, network to attract new Top Executives to Rotary and mentor young Rotarian Entrepreneurs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ctr"/>
            <a:r>
              <a:rPr lang="en-US" sz="2800" dirty="0"/>
              <a:t>RotarianExecutiveManagers.com</a:t>
            </a:r>
          </a:p>
        </p:txBody>
      </p:sp>
    </p:spTree>
    <p:extLst>
      <p:ext uri="{BB962C8B-B14F-4D97-AF65-F5344CB8AC3E}">
        <p14:creationId xmlns:p14="http://schemas.microsoft.com/office/powerpoint/2010/main" val="2908373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Rotary on Pins Fellowship</a:t>
            </a:r>
          </a:p>
        </p:txBody>
      </p:sp>
      <p:pic>
        <p:nvPicPr>
          <p:cNvPr id="6" name="Content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4B2B3E8-3D11-4A4E-BA72-C2B86FF1B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7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dirty="0"/>
              <a:t>RotaryOnPinsFellowship.com</a:t>
            </a:r>
          </a:p>
          <a:p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19831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6146" y="253498"/>
            <a:ext cx="5883953" cy="19385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Beard and Moustache Appreciation Rotarian Fellowship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948" y="3000225"/>
            <a:ext cx="5003764" cy="233470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000" dirty="0"/>
              <a:t>Rotarians who Appreciate Beards, and Moustaches</a:t>
            </a:r>
          </a:p>
          <a:p>
            <a:endParaRPr lang="en-US" sz="2200" dirty="0"/>
          </a:p>
          <a:p>
            <a:r>
              <a:rPr lang="en-US" sz="2200" dirty="0"/>
              <a:t>facebook.com/groups/257317251755086/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5339EA-9E1A-433D-BEFE-76C425194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r="2691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4533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44CB4EE-83AD-4C56-872E-1E3F03E70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255E12D-D5B1-4FC4-8749-107188960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2164" y="-1"/>
            <a:ext cx="759618" cy="6858000"/>
          </a:xfrm>
          <a:custGeom>
            <a:avLst/>
            <a:gdLst>
              <a:gd name="connsiteX0" fmla="*/ 2273 w 759618"/>
              <a:gd name="connsiteY0" fmla="*/ 0 h 6858000"/>
              <a:gd name="connsiteX1" fmla="*/ 759617 w 759618"/>
              <a:gd name="connsiteY1" fmla="*/ 0 h 6858000"/>
              <a:gd name="connsiteX2" fmla="*/ 759617 w 759618"/>
              <a:gd name="connsiteY2" fmla="*/ 1613807 h 6858000"/>
              <a:gd name="connsiteX3" fmla="*/ 759618 w 759618"/>
              <a:gd name="connsiteY3" fmla="*/ 1613808 h 6858000"/>
              <a:gd name="connsiteX4" fmla="*/ 759618 w 759618"/>
              <a:gd name="connsiteY4" fmla="*/ 6858000 h 6858000"/>
              <a:gd name="connsiteX5" fmla="*/ 0 w 759618"/>
              <a:gd name="connsiteY5" fmla="*/ 6391227 h 6858000"/>
              <a:gd name="connsiteX6" fmla="*/ 0 w 759618"/>
              <a:gd name="connsiteY6" fmla="*/ 1147035 h 6858000"/>
              <a:gd name="connsiteX7" fmla="*/ 2273 w 759618"/>
              <a:gd name="connsiteY7" fmla="*/ 11484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618" h="6858000">
                <a:moveTo>
                  <a:pt x="2273" y="0"/>
                </a:moveTo>
                <a:lnTo>
                  <a:pt x="759617" y="0"/>
                </a:lnTo>
                <a:lnTo>
                  <a:pt x="759617" y="1613807"/>
                </a:lnTo>
                <a:lnTo>
                  <a:pt x="759618" y="1613808"/>
                </a:lnTo>
                <a:lnTo>
                  <a:pt x="759618" y="6858000"/>
                </a:lnTo>
                <a:lnTo>
                  <a:pt x="0" y="6391227"/>
                </a:lnTo>
                <a:lnTo>
                  <a:pt x="0" y="1147035"/>
                </a:lnTo>
                <a:lnTo>
                  <a:pt x="2273" y="114843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B20A794-0515-443F-9764-44A6569EC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879652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CB7EF69-0AFC-40C0-BA01-330E6D8E2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"/>
          <a:stretch/>
        </p:blipFill>
        <p:spPr>
          <a:xfrm>
            <a:off x="1" y="1"/>
            <a:ext cx="4634682" cy="6141008"/>
          </a:xfrm>
          <a:prstGeom prst="rect">
            <a:avLst/>
          </a:prstGeom>
        </p:spPr>
      </p:pic>
      <p:sp>
        <p:nvSpPr>
          <p:cNvPr id="24" name="Rectangle 8">
            <a:extLst>
              <a:ext uri="{FF2B5EF4-FFF2-40B4-BE49-F238E27FC236}">
                <a16:creationId xmlns:a16="http://schemas.microsoft.com/office/drawing/2014/main" id="{A9CE15CA-2228-4197-93B9-E41A1DC42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"/>
            <a:ext cx="728717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841" y="643465"/>
            <a:ext cx="5840770" cy="1779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Rotary on Stamps fellowship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2840" y="2518012"/>
            <a:ext cx="5840770" cy="7602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>
                <a:solidFill>
                  <a:srgbClr val="FEFFFF"/>
                </a:solidFill>
              </a:rPr>
              <a:t>RotaryOnStamps.org</a:t>
            </a:r>
          </a:p>
        </p:txBody>
      </p:sp>
    </p:spTree>
    <p:extLst>
      <p:ext uri="{BB962C8B-B14F-4D97-AF65-F5344CB8AC3E}">
        <p14:creationId xmlns:p14="http://schemas.microsoft.com/office/powerpoint/2010/main" val="3970646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Fellowship of Scouting Rotarians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282" y="2872899"/>
            <a:ext cx="5105896" cy="3887824"/>
          </a:xfr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r>
              <a:rPr lang="en-US" sz="5500" dirty="0"/>
              <a:t>Rotarian, in any country, who was formerly or is presently a member  of any (girl or boy) Scout Association</a:t>
            </a:r>
          </a:p>
          <a:p>
            <a:r>
              <a:rPr lang="en-US" sz="4000" dirty="0"/>
              <a:t>Recognition certificates for Rotary Club to present:</a:t>
            </a:r>
          </a:p>
          <a:p>
            <a:r>
              <a:rPr lang="en-US" sz="4000" dirty="0"/>
              <a:t>BSA: certificates for recipients of Eagle Scout Award and the Sea Scout Quartermaster Award </a:t>
            </a:r>
          </a:p>
          <a:p>
            <a:r>
              <a:rPr lang="en-US" sz="4000" dirty="0"/>
              <a:t>Girl Scouts USA: for recipients of the Girl Scout Gold Award.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4000" dirty="0"/>
          </a:p>
          <a:p>
            <a:pPr algn="ctr"/>
            <a:r>
              <a:rPr lang="en-US" sz="5900" dirty="0"/>
              <a:t>ScoutingRotarians.org</a:t>
            </a:r>
          </a:p>
        </p:txBody>
      </p:sp>
      <p:pic>
        <p:nvPicPr>
          <p:cNvPr id="6" name="Content Placeholder 5" descr="A picture containing person, person, older, posing&#10;&#10;Description automatically generated">
            <a:extLst>
              <a:ext uri="{FF2B5EF4-FFF2-40B4-BE49-F238E27FC236}">
                <a16:creationId xmlns:a16="http://schemas.microsoft.com/office/drawing/2014/main" id="{49E1B42C-08D4-42DE-8B28-8337A389C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r="3869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1568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17" y="803325"/>
            <a:ext cx="56092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Fellowship of Rotarian Scuba Divers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2919" y="2279018"/>
            <a:ext cx="6167335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000" dirty="0"/>
              <a:t>Rotarians who enjoy scuba diving</a:t>
            </a:r>
            <a:endParaRPr lang="en-US" sz="1800" dirty="0"/>
          </a:p>
          <a:p>
            <a:r>
              <a:rPr lang="en-US" sz="1800" dirty="0"/>
              <a:t> </a:t>
            </a:r>
          </a:p>
          <a:p>
            <a:pPr algn="ctr"/>
            <a:r>
              <a:rPr lang="en-US" sz="2800" dirty="0"/>
              <a:t>Typically do two dive trips per year </a:t>
            </a:r>
          </a:p>
          <a:p>
            <a:pPr algn="ctr"/>
            <a:r>
              <a:rPr lang="en-US" sz="2800" dirty="0"/>
              <a:t>Almost 300 Members</a:t>
            </a:r>
          </a:p>
          <a:p>
            <a:pPr algn="ctr"/>
            <a:r>
              <a:rPr lang="en-US" sz="2800" dirty="0"/>
              <a:t>IFRSD.org</a:t>
            </a:r>
          </a:p>
          <a:p>
            <a:pPr algn="ctr"/>
            <a:r>
              <a:rPr lang="en-US" sz="2800" dirty="0"/>
              <a:t>facebook.com/groups/150959392719</a:t>
            </a:r>
          </a:p>
          <a:p>
            <a:pPr algn="ctr"/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swimming, water sport, sport, green&#10;&#10;Description automatically generated">
            <a:extLst>
              <a:ext uri="{FF2B5EF4-FFF2-40B4-BE49-F238E27FC236}">
                <a16:creationId xmlns:a16="http://schemas.microsoft.com/office/drawing/2014/main" id="{C692BF78-69A8-41E8-831E-B599357B3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43924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33659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5" y="325369"/>
            <a:ext cx="5993763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Fellowship of Shooting Sport Rotarians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665" y="2909771"/>
            <a:ext cx="4844373" cy="27194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Rotarians who promote knowledge on safe handling and proper care of firearms</a:t>
            </a:r>
          </a:p>
          <a:p>
            <a:endParaRPr lang="en-US" sz="3200" dirty="0"/>
          </a:p>
          <a:p>
            <a:pPr algn="ctr"/>
            <a:r>
              <a:rPr lang="en-US" sz="3000" dirty="0"/>
              <a:t>ShootingSportRotarians.org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BBAA37-ABF0-41B3-9F62-E48243B7F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1" r="135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18971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232" y="3710613"/>
            <a:ext cx="9211536" cy="7996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Rotarian Singles Fellowship International</a:t>
            </a:r>
          </a:p>
        </p:txBody>
      </p:sp>
      <p:pic>
        <p:nvPicPr>
          <p:cNvPr id="6" name="Content Placeholder 5" descr="A picture containing person, group, people, standing&#10;&#10;Description automatically generated">
            <a:extLst>
              <a:ext uri="{FF2B5EF4-FFF2-40B4-BE49-F238E27FC236}">
                <a16:creationId xmlns:a16="http://schemas.microsoft.com/office/drawing/2014/main" id="{8C3033EC-88B1-42AA-8C3D-67650D438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1" b="2697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3293" y="4317055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dirty="0"/>
              <a:t>Single Rotarian for Service and Fellowship</a:t>
            </a:r>
          </a:p>
          <a:p>
            <a:pPr algn="ctr"/>
            <a:r>
              <a:rPr lang="en-US" sz="2800" dirty="0"/>
              <a:t>Over 300 Members</a:t>
            </a:r>
          </a:p>
          <a:p>
            <a:pPr algn="ctr"/>
            <a:r>
              <a:rPr lang="en-US" sz="2800" dirty="0"/>
              <a:t>RotarianSingles.org</a:t>
            </a:r>
          </a:p>
        </p:txBody>
      </p:sp>
    </p:spTree>
    <p:extLst>
      <p:ext uri="{BB962C8B-B14F-4D97-AF65-F5344CB8AC3E}">
        <p14:creationId xmlns:p14="http://schemas.microsoft.com/office/powerpoint/2010/main" val="28939255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443" y="3656622"/>
            <a:ext cx="9747114" cy="8580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Skiing Fellowship of Rotarians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055710-3F01-4869-885C-F0B2925D3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4" b="1945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0955" y="4268416"/>
            <a:ext cx="11277062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/>
              <a:t>Rotarians travel to a different ski resort in North America for a week of skiing, fun, and friendship</a:t>
            </a:r>
          </a:p>
          <a:p>
            <a:endParaRPr lang="en-US" dirty="0"/>
          </a:p>
          <a:p>
            <a:pPr algn="ctr"/>
            <a:r>
              <a:rPr lang="en-US" sz="2800" dirty="0"/>
              <a:t>Raise funds for adaptive ski programs</a:t>
            </a:r>
          </a:p>
          <a:p>
            <a:pPr algn="ctr"/>
            <a:r>
              <a:rPr lang="en-US" sz="2800" dirty="0"/>
              <a:t>ISFRSki.org</a:t>
            </a:r>
          </a:p>
        </p:txBody>
      </p:sp>
    </p:spTree>
    <p:extLst>
      <p:ext uri="{BB962C8B-B14F-4D97-AF65-F5344CB8AC3E}">
        <p14:creationId xmlns:p14="http://schemas.microsoft.com/office/powerpoint/2010/main" val="35517528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45" y="1608027"/>
            <a:ext cx="4328808" cy="14921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400" b="1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Rotarians on Social Networks Fellowship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445" y="3336587"/>
            <a:ext cx="4328808" cy="25389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>
                <a:solidFill>
                  <a:schemeClr val="bg1">
                    <a:alpha val="60000"/>
                  </a:schemeClr>
                </a:solidFill>
              </a:rPr>
              <a:t>Rotarians dedicated to promoting social media as an opportunity to enhance Rotary </a:t>
            </a:r>
          </a:p>
          <a:p>
            <a:pPr algn="ctr"/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RoSNF.org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385486-E90F-474D-9AEA-B6EDBD741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7601" y="643469"/>
            <a:ext cx="5181088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99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16" y="803325"/>
            <a:ext cx="611546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Surfers Unite</a:t>
            </a:r>
            <a:b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Rotarian Fellowship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3431" y="2279018"/>
            <a:ext cx="611546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/>
              <a:t>Rotarians who are beach enthusiast, bodyboarder, bodysurfer, kite surfer, stand up paddle boarder (SUP), surfer or wind surfer</a:t>
            </a:r>
          </a:p>
          <a:p>
            <a:pPr algn="ctr"/>
            <a:r>
              <a:rPr lang="en-US" sz="2800" dirty="0"/>
              <a:t>Shoreline, beach clean ups projects </a:t>
            </a:r>
          </a:p>
          <a:p>
            <a:pPr algn="ctr"/>
            <a:r>
              <a:rPr lang="en-US" sz="2800" dirty="0"/>
              <a:t>Over 900 Members</a:t>
            </a:r>
          </a:p>
          <a:p>
            <a:pPr algn="ctr"/>
            <a:r>
              <a:rPr lang="en-US" sz="2800" dirty="0"/>
              <a:t>SurfersUnite.org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sky, outdoor, ground, people&#10;&#10;Description automatically generated">
            <a:extLst>
              <a:ext uri="{FF2B5EF4-FFF2-40B4-BE49-F238E27FC236}">
                <a16:creationId xmlns:a16="http://schemas.microsoft.com/office/drawing/2014/main" id="{EDCFD612-605E-4B8A-AB49-C4A43488F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14850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4016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47" y="325369"/>
            <a:ext cx="5408579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Fellowship of Wellness and Fitness Rotarians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2648" y="2872899"/>
            <a:ext cx="5047530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dirty="0"/>
              <a:t>Over 100 Members</a:t>
            </a:r>
          </a:p>
          <a:p>
            <a:r>
              <a:rPr lang="en-US" sz="2800" dirty="0"/>
              <a:t>facebook.com/groups/134928356987548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7CC932-0AF0-40F4-8E4E-2911BEC5B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r="15978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8372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A4E651-C3D8-4DB8-A026-E8531C6AF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43640"/>
            <a:ext cx="10515600" cy="7994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Yachting Fellowship of Rotarians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A06CFA-AF30-42A8-B528-EC397C3E3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3"/>
          <a:stretch/>
        </p:blipFill>
        <p:spPr>
          <a:xfrm>
            <a:off x="20" y="2"/>
            <a:ext cx="12191979" cy="39001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76" y="5186650"/>
            <a:ext cx="10515599" cy="1286544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3685 members</a:t>
            </a:r>
          </a:p>
          <a:p>
            <a:pPr algn="ctr"/>
            <a:r>
              <a:rPr lang="en-US" sz="2800" dirty="0"/>
              <a:t>126 active Rotary yachting fleets in 44 countries</a:t>
            </a:r>
          </a:p>
          <a:p>
            <a:pPr algn="ctr"/>
            <a:r>
              <a:rPr lang="en-US" sz="2800" dirty="0"/>
              <a:t>IYFR.net</a:t>
            </a:r>
          </a:p>
        </p:txBody>
      </p:sp>
    </p:spTree>
    <p:extLst>
      <p:ext uri="{BB962C8B-B14F-4D97-AF65-F5344CB8AC3E}">
        <p14:creationId xmlns:p14="http://schemas.microsoft.com/office/powerpoint/2010/main" val="442061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51" y="325369"/>
            <a:ext cx="4725399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Bee Rotary Fellowship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051" y="2910066"/>
            <a:ext cx="5116659" cy="975363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3000" dirty="0"/>
              <a:t>Rotarians that are interested in bees and bee-related activities</a:t>
            </a:r>
          </a:p>
        </p:txBody>
      </p:sp>
      <p:pic>
        <p:nvPicPr>
          <p:cNvPr id="6" name="Content Placeholder 5" descr="A picture containing tree, outdoor object&#10;&#10;Description automatically generated">
            <a:extLst>
              <a:ext uri="{FF2B5EF4-FFF2-40B4-BE49-F238E27FC236}">
                <a16:creationId xmlns:a16="http://schemas.microsoft.com/office/drawing/2014/main" id="{C2C40F07-4981-4573-AB83-BA835A67E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" r="23596"/>
          <a:stretch/>
        </p:blipFill>
        <p:spPr>
          <a:xfrm>
            <a:off x="5768502" y="10"/>
            <a:ext cx="64219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13FE20A-5163-497B-B150-358A52D4B0A1}"/>
              </a:ext>
            </a:extLst>
          </p:cNvPr>
          <p:cNvSpPr txBox="1">
            <a:spLocks/>
          </p:cNvSpPr>
          <p:nvPr/>
        </p:nvSpPr>
        <p:spPr>
          <a:xfrm>
            <a:off x="-1525" y="4843933"/>
            <a:ext cx="5858332" cy="490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facebook.com/</a:t>
            </a:r>
            <a:r>
              <a:rPr lang="en-US" sz="2200" dirty="0" err="1"/>
              <a:t>InternationalBeeRotaryFellowship</a:t>
            </a:r>
            <a:r>
              <a:rPr lang="en-US" sz="2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155891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79" y="3492551"/>
            <a:ext cx="10511242" cy="7705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Whiskey Drinking Rotarians And Members</a:t>
            </a:r>
          </a:p>
        </p:txBody>
      </p:sp>
      <p:pic>
        <p:nvPicPr>
          <p:cNvPr id="9" name="Content Placeholder 8" descr="A picture containing text, bottle, table, wine&#10;&#10;Description automatically generated">
            <a:extLst>
              <a:ext uri="{FF2B5EF4-FFF2-40B4-BE49-F238E27FC236}">
                <a16:creationId xmlns:a16="http://schemas.microsoft.com/office/drawing/2014/main" id="{300856A9-E072-48CF-88BA-7FAEE5B24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72" b="1042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9923" y="4387174"/>
            <a:ext cx="11673191" cy="2333930"/>
          </a:xfr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endParaRPr lang="en-US" sz="1800" dirty="0"/>
          </a:p>
          <a:p>
            <a:r>
              <a:rPr lang="en-US" sz="9200" dirty="0"/>
              <a:t>Learn more about all the whiskies of the world including bourbon, scotch, rye, sour mash and moonshine</a:t>
            </a:r>
          </a:p>
          <a:p>
            <a:r>
              <a:rPr lang="en-US" sz="7000" dirty="0"/>
              <a:t>A portion of the net proceeds of our Fellowship will be given, to a Rotary-sanctioned campaign focused on safe drinking water.</a:t>
            </a:r>
          </a:p>
          <a:p>
            <a:endParaRPr lang="en-US" sz="3000" dirty="0"/>
          </a:p>
          <a:p>
            <a:pPr algn="ctr"/>
            <a:r>
              <a:rPr lang="en-US" sz="8600" dirty="0"/>
              <a:t>WhiskeyDRAM.org</a:t>
            </a:r>
          </a:p>
        </p:txBody>
      </p:sp>
    </p:spTree>
    <p:extLst>
      <p:ext uri="{BB962C8B-B14F-4D97-AF65-F5344CB8AC3E}">
        <p14:creationId xmlns:p14="http://schemas.microsoft.com/office/powerpoint/2010/main" val="28386179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Rotary Fellowship of Gin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/>
            <a:r>
              <a:rPr lang="en-US" sz="3000" b="1" dirty="0"/>
              <a:t>Calling Rotary Gin lovers!</a:t>
            </a:r>
            <a:endParaRPr lang="en-US" sz="3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800" dirty="0"/>
              <a:t>Rotarians who share a love of Gin. We supports clean water, sanitation, and hygiene projects worldwide.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ctr"/>
            <a:r>
              <a:rPr lang="en-US" sz="2800" dirty="0"/>
              <a:t>GinFellowship.org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FF0A2F-DDF9-48B3-B831-6A6FE56D4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079" r="32867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3C7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6065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0" y="1268425"/>
            <a:ext cx="6694770" cy="8780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Wine Appreciation Fellowship</a:t>
            </a:r>
            <a:endParaRPr lang="en-US" sz="7200" b="1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40CD7F-F03A-4362-AB2D-465F1F274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/>
          <a:stretch/>
        </p:blipFill>
        <p:spPr>
          <a:xfrm>
            <a:off x="0" y="10"/>
            <a:ext cx="5297759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4766" y="2706624"/>
            <a:ext cx="6447764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/>
              <a:t>Rotarians who share a love of  wine, wine and food pairings and any other topics related to the appreciation of wine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RotaryWine.net</a:t>
            </a:r>
          </a:p>
        </p:txBody>
      </p:sp>
    </p:spTree>
    <p:extLst>
      <p:ext uri="{BB962C8B-B14F-4D97-AF65-F5344CB8AC3E}">
        <p14:creationId xmlns:p14="http://schemas.microsoft.com/office/powerpoint/2010/main" val="34061761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954" y="1331133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Beers Rotarians Enjoy Worldwide</a:t>
            </a:r>
            <a:endParaRPr lang="en-US" sz="4000" b="1" i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DC5335-21A5-42FB-9B00-67D43341D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r="43656"/>
          <a:stretch/>
        </p:blipFill>
        <p:spPr>
          <a:xfrm>
            <a:off x="0" y="10"/>
            <a:ext cx="5540953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3813242"/>
            <a:ext cx="5696064" cy="237724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/>
              <a:t>Rotarians who share a love of beer. We support projects to bring clean water to those in thirst </a:t>
            </a:r>
          </a:p>
          <a:p>
            <a:pPr algn="ctr">
              <a:lnSpc>
                <a:spcPct val="150000"/>
              </a:lnSpc>
            </a:pPr>
            <a:r>
              <a:rPr lang="en-US" sz="2800" b="1" dirty="0"/>
              <a:t>RotaryBREW.org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301080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345" y="435173"/>
            <a:ext cx="7297949" cy="17830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Fellowships engage the</a:t>
            </a:r>
            <a:b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family of Rotary</a:t>
            </a:r>
            <a:b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through shared interests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B98BCBF-FBC6-4019-9544-824FDBD76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3" b="281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ext Placeholder 3">
            <a:extLst>
              <a:ext uri="{FF2B5EF4-FFF2-40B4-BE49-F238E27FC236}">
                <a16:creationId xmlns:a16="http://schemas.microsoft.com/office/drawing/2014/main" id="{0BB20748-E522-4DAE-8B93-7919F197A4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029923"/>
              </p:ext>
            </p:extLst>
          </p:nvPr>
        </p:nvGraphicFramePr>
        <p:xfrm>
          <a:off x="5297762" y="2706624"/>
          <a:ext cx="6251110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85600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4DD35C-EADB-4014-8182-94079F1BC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07" t="42164" r="26765" b="43766"/>
          <a:stretch/>
        </p:blipFill>
        <p:spPr>
          <a:xfrm>
            <a:off x="565954" y="0"/>
            <a:ext cx="11197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129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2FEF126-9302-4D1F-A13C-0EECBECC1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8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315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C25BA-D8F0-4178-B816-B2FDF5B1B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C42DF1-87D7-4892-9774-04059B83693F}"/>
              </a:ext>
            </a:extLst>
          </p:cNvPr>
          <p:cNvSpPr txBox="1"/>
          <p:nvPr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1780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4958"/>
            <a:ext cx="5749047" cy="195684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Fellowship of Birdwatching Rotarians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886" y="2686756"/>
            <a:ext cx="4941427" cy="3506811"/>
          </a:xfr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150000"/>
              </a:lnSpc>
            </a:pPr>
            <a:r>
              <a:rPr lang="en-US" sz="3000" dirty="0"/>
              <a:t>Rotarians interested in birding</a:t>
            </a:r>
          </a:p>
          <a:p>
            <a:pPr marL="57150" algn="ctr">
              <a:lnSpc>
                <a:spcPct val="150000"/>
              </a:lnSpc>
            </a:pPr>
            <a:r>
              <a:rPr lang="en-US" sz="2400" dirty="0"/>
              <a:t>IFBR.nl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338630-CAA1-48B4-9E3B-21255BD29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0" r="1255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421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International Chess Fellowship of Rotarians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DA04C1-9ED7-46DF-B98D-343783ACC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9" r="2034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47098" y="2706624"/>
            <a:ext cx="7305471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000" dirty="0"/>
              <a:t>Chess with fellow Rotarians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ctr"/>
            <a:r>
              <a:rPr lang="en-US" sz="2400" dirty="0"/>
              <a:t>www3.sympatico.ca/brian.clark/icfr/index.htm</a:t>
            </a:r>
          </a:p>
        </p:txBody>
      </p:sp>
    </p:spTree>
    <p:extLst>
      <p:ext uri="{BB962C8B-B14F-4D97-AF65-F5344CB8AC3E}">
        <p14:creationId xmlns:p14="http://schemas.microsoft.com/office/powerpoint/2010/main" val="4166756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0FD4-164D-41C4-AED8-8751C014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905" y="3710613"/>
            <a:ext cx="8214187" cy="6520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Cruising Rotarians Fellowship</a:t>
            </a:r>
          </a:p>
        </p:txBody>
      </p:sp>
      <p:pic>
        <p:nvPicPr>
          <p:cNvPr id="26" name="Content Placeholder 25" descr="A picture containing water, boat, ship, watercraft&#10;&#10;Description automatically generated">
            <a:extLst>
              <a:ext uri="{FF2B5EF4-FFF2-40B4-BE49-F238E27FC236}">
                <a16:creationId xmlns:a16="http://schemas.microsoft.com/office/drawing/2014/main" id="{14F13E0F-5734-4C47-8481-9299378B3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2" b="1749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0C374-3423-4C38-A237-9A24B5859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53293" y="4362637"/>
            <a:ext cx="7485413" cy="18013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/>
              <a:t>Rotarians who share a love of cruising</a:t>
            </a:r>
          </a:p>
          <a:p>
            <a:pPr algn="ctr"/>
            <a:r>
              <a:rPr lang="en-US" sz="2800" dirty="0"/>
              <a:t>Hundreds of Members</a:t>
            </a:r>
          </a:p>
          <a:p>
            <a:pPr algn="ctr"/>
            <a:r>
              <a:rPr lang="en-US" sz="2800" dirty="0"/>
              <a:t>facebook.com/groups/</a:t>
            </a:r>
            <a:r>
              <a:rPr lang="en-US" sz="2800" dirty="0" err="1"/>
              <a:t>cruisingrotariansfellowship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9535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1582</Words>
  <Application>Microsoft Office PowerPoint</Application>
  <PresentationFormat>Widescreen</PresentationFormat>
  <Paragraphs>284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Wingdings</vt:lpstr>
      <vt:lpstr>Office Theme</vt:lpstr>
      <vt:lpstr>PowerPoint Presentation</vt:lpstr>
      <vt:lpstr>What are Rotary Fellowships?</vt:lpstr>
      <vt:lpstr>Rotarians of Amateur Radio </vt:lpstr>
      <vt:lpstr>Antique, Classic and Historic Automobile world Fellowship of Rotarians</vt:lpstr>
      <vt:lpstr>Beard and Moustache Appreciation Rotarian Fellowship</vt:lpstr>
      <vt:lpstr>International Bee Rotary Fellowship</vt:lpstr>
      <vt:lpstr>International Fellowship of Birdwatching Rotarians</vt:lpstr>
      <vt:lpstr>International Chess Fellowship of Rotarians</vt:lpstr>
      <vt:lpstr>Cruising Rotarians Fellowship</vt:lpstr>
      <vt:lpstr>Fellowship of Rotarians who Appreciate Cultural Heritage</vt:lpstr>
      <vt:lpstr>International Curling Fellowship of Rotarians</vt:lpstr>
      <vt:lpstr>Rotary Fellowship Cycling to Serve</vt:lpstr>
      <vt:lpstr>Dolls Lover Fellowship</vt:lpstr>
      <vt:lpstr>Global Fellowship of eRotarians</vt:lpstr>
      <vt:lpstr>International Fellowship of Rotarian Editors and Publishers</vt:lpstr>
      <vt:lpstr> International Fellowship of Rotarian Educators</vt:lpstr>
      <vt:lpstr>Environment Fellowship of Rotarians</vt:lpstr>
      <vt:lpstr>Ethics Fellowship of Rotarians</vt:lpstr>
      <vt:lpstr>International Fellowship of Fishing Rotarians</vt:lpstr>
      <vt:lpstr>International Golfing Fellowship of Rotarians</vt:lpstr>
      <vt:lpstr>International Fellowship of Flying Rotarians</vt:lpstr>
      <vt:lpstr>Fellowship of Rotarian Genealogists</vt:lpstr>
      <vt:lpstr>World Fellowship of Rotarian Gourmets</vt:lpstr>
      <vt:lpstr>Rotary Fellowship Of Graphic Designers</vt:lpstr>
      <vt:lpstr>International Rotary Fellowship of Healthcare Professionals </vt:lpstr>
      <vt:lpstr>Rotarian Public Health Fellowship</vt:lpstr>
      <vt:lpstr>International Hiking Fellowship of Rotarians</vt:lpstr>
      <vt:lpstr>Honorary Consuls' Fellowship of Rotarians</vt:lpstr>
      <vt:lpstr>Rotarians On The Internet</vt:lpstr>
      <vt:lpstr>Italian Culture Worldwide Rotarian Fellowship</vt:lpstr>
      <vt:lpstr>Rotarian Jazz Fellowship</vt:lpstr>
      <vt:lpstr>Rotarian Metalhead Fellowship</vt:lpstr>
      <vt:lpstr>Rotarians for the Advancement of Latin Culture </vt:lpstr>
      <vt:lpstr>LGBT Rotarians and Friends Fellowship</vt:lpstr>
      <vt:lpstr>International Marathon Fellowship of Rotarians</vt:lpstr>
      <vt:lpstr>International Fellowship of Motorcycling Rotarians</vt:lpstr>
      <vt:lpstr>International Fellowship of Rotarian Musicians</vt:lpstr>
      <vt:lpstr>Fellowship of Rotarian PDGs</vt:lpstr>
      <vt:lpstr>Rotary Peace Fellowship Alumni Association</vt:lpstr>
      <vt:lpstr>International Fellowship of Rotarian Photographers</vt:lpstr>
      <vt:lpstr>Rotarian Fellowship of Quilters and Fiber Artists</vt:lpstr>
      <vt:lpstr>International Fellowship of Railroading Rotarians</vt:lpstr>
      <vt:lpstr>Recreational Vehicle Fellowship of Rotarians</vt:lpstr>
      <vt:lpstr>International Caravanning Fellowship of Rotarians</vt:lpstr>
      <vt:lpstr>Rotarian Home Exchange Fellowship</vt:lpstr>
      <vt:lpstr>Rotary Global History Fellowship</vt:lpstr>
      <vt:lpstr>Rotary Means Business Fellowship</vt:lpstr>
      <vt:lpstr>Rotarian Executive Managers Fellowship</vt:lpstr>
      <vt:lpstr>Rotary on Pins Fellowship</vt:lpstr>
      <vt:lpstr>Rotary on Stamps fellowship</vt:lpstr>
      <vt:lpstr>International Fellowship of Scouting Rotarians</vt:lpstr>
      <vt:lpstr>International Fellowship of Rotarian Scuba Divers</vt:lpstr>
      <vt:lpstr>International Fellowship of Shooting Sport Rotarians</vt:lpstr>
      <vt:lpstr>Rotarian Singles Fellowship International</vt:lpstr>
      <vt:lpstr>International Skiing Fellowship of Rotarians</vt:lpstr>
      <vt:lpstr>Rotarians on Social Networks Fellowship</vt:lpstr>
      <vt:lpstr>Surfers Unite Rotarian Fellowship</vt:lpstr>
      <vt:lpstr>International Fellowship of Wellness and Fitness Rotarians</vt:lpstr>
      <vt:lpstr>International Yachting Fellowship of Rotarians</vt:lpstr>
      <vt:lpstr>Whiskey Drinking Rotarians And Members</vt:lpstr>
      <vt:lpstr>Rotary Fellowship of Gin</vt:lpstr>
      <vt:lpstr>Wine Appreciation Fellowship</vt:lpstr>
      <vt:lpstr>Beers Rotarians Enjoy Worldwide</vt:lpstr>
      <vt:lpstr>Fellowships engage the family of Rotary through shared interests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Gossett</dc:creator>
  <cp:lastModifiedBy>Edward Gossett</cp:lastModifiedBy>
  <cp:revision>64</cp:revision>
  <dcterms:created xsi:type="dcterms:W3CDTF">2021-04-13T00:35:10Z</dcterms:created>
  <dcterms:modified xsi:type="dcterms:W3CDTF">2021-04-17T17:14:37Z</dcterms:modified>
</cp:coreProperties>
</file>